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</p:sldMasterIdLst>
  <p:notesMasterIdLst>
    <p:notesMasterId r:id="rId15"/>
  </p:notesMasterIdLst>
  <p:sldIdLst>
    <p:sldId id="25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25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c4718ee16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c4718ee16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c4718ee16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c4718ee16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8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range" type="tx">
  <p:cSld name="TITLE_AND_BODY">
    <p:bg>
      <p:bgPr>
        <a:gradFill>
          <a:gsLst>
            <a:gs pos="0">
              <a:srgbClr val="F67F00"/>
            </a:gs>
            <a:gs pos="100000">
              <a:srgbClr val="FFAE3B"/>
            </a:gs>
          </a:gsLst>
          <a:lin ang="7465411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>
            <a:off x="333137" y="1118462"/>
            <a:ext cx="11934523" cy="44450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48925" y="118500"/>
            <a:ext cx="56313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4200" b="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448922" y="1840706"/>
            <a:ext cx="7810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2071" y="359811"/>
            <a:ext cx="1637378" cy="4219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709450" y="4822031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42928" y="337700"/>
            <a:ext cx="6256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1300"/>
              <a:buNone/>
              <a:defRPr sz="2400">
                <a:solidFill>
                  <a:srgbClr val="FF94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704250" y="4816581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39845" y="1066280"/>
            <a:ext cx="8264400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457200" lvl="0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●"/>
              <a:defRPr/>
            </a:lvl1pPr>
            <a:lvl2pPr marL="914400" lvl="1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○"/>
              <a:defRPr/>
            </a:lvl2pPr>
            <a:lvl3pPr marL="1371600" lvl="2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■"/>
              <a:defRPr/>
            </a:lvl3pPr>
            <a:lvl4pPr marL="1828800" lvl="3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●"/>
              <a:defRPr/>
            </a:lvl4pPr>
            <a:lvl5pPr marL="2286000" lvl="4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○"/>
              <a:defRPr/>
            </a:lvl5pPr>
            <a:lvl6pPr marL="2743200" lvl="5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■"/>
              <a:defRPr/>
            </a:lvl6pPr>
            <a:lvl7pPr marL="3200400" lvl="6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●"/>
              <a:defRPr/>
            </a:lvl7pPr>
            <a:lvl8pPr marL="3657600" lvl="7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○"/>
              <a:defRPr/>
            </a:lvl8pPr>
            <a:lvl9pPr marL="4114800" lvl="8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363668" y="4321968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">
            <a:alphaModFix/>
          </a:blip>
          <a:srcRect t="59" b="59"/>
          <a:stretch/>
        </p:blipFill>
        <p:spPr>
          <a:xfrm>
            <a:off x="333137" y="1118462"/>
            <a:ext cx="11934523" cy="44450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42928" y="337700"/>
            <a:ext cx="6256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" name="Google Shape;8;p1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8462" y="359810"/>
            <a:ext cx="1635792" cy="4215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39845" y="1066280"/>
            <a:ext cx="8264400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74900" y="4822031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01496" y="1006641"/>
            <a:ext cx="5631300" cy="1307400"/>
          </a:xfrm>
          <a:prstGeom prst="rect">
            <a:avLst/>
          </a:prstGeom>
        </p:spPr>
        <p:txBody>
          <a:bodyPr spcFirstLastPara="1" wrap="square" lIns="19025" tIns="19025" rIns="19025" bIns="19025" anchor="b" anchorCtr="0">
            <a:noAutofit/>
          </a:bodyPr>
          <a:lstStyle/>
          <a:p>
            <a:pPr lvl="0" algn="just"/>
            <a:r>
              <a:rPr lang="ru-RU" sz="2400" b="1" dirty="0"/>
              <a:t>Тема </a:t>
            </a:r>
            <a:r>
              <a:rPr lang="ru-RU" sz="2400" b="1" dirty="0" smtClean="0"/>
              <a:t>2</a:t>
            </a:r>
            <a:r>
              <a:rPr lang="ru-RU" sz="2400" b="1" dirty="0"/>
              <a:t>. Действия личного состава при приведении НФГО  в готовность к выполнению задач в соответствии  с предназначением</a:t>
            </a:r>
            <a:endParaRPr sz="2400" b="1"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709450" y="4822031"/>
            <a:ext cx="206100" cy="145500"/>
          </a:xfrm>
          <a:prstGeom prst="rect">
            <a:avLst/>
          </a:prstGeom>
        </p:spPr>
        <p:txBody>
          <a:bodyPr spcFirstLastPara="1" wrap="square" lIns="19025" tIns="19025" rIns="19025" bIns="190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1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01496" y="2679802"/>
            <a:ext cx="7810500" cy="4464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10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" y="262154"/>
            <a:ext cx="9047180" cy="4881346"/>
          </a:xfrm>
        </p:spPr>
        <p:txBody>
          <a:bodyPr/>
          <a:lstStyle/>
          <a:p>
            <a:pPr algn="just"/>
            <a:r>
              <a:rPr lang="ru-RU" sz="1400" dirty="0"/>
              <a:t>Сигнал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«Отбой воздушной тревоги» </a:t>
            </a:r>
            <a:r>
              <a:rPr lang="ru-RU" sz="1400" dirty="0"/>
              <a:t>подается, если удар не </a:t>
            </a:r>
            <a:r>
              <a:rPr lang="ru-RU" sz="1400" dirty="0" smtClean="0"/>
              <a:t>состоялся </a:t>
            </a:r>
            <a:r>
              <a:rPr lang="ru-RU" sz="1400" dirty="0"/>
              <a:t>или его последствия не представляют опасности для укрываемых. Для передачи сигнала используются радио и телевидение, подвижные громкоговорящие </a:t>
            </a:r>
            <a:r>
              <a:rPr lang="ru-RU" sz="1400" dirty="0" smtClean="0"/>
              <a:t>установки. По </a:t>
            </a:r>
            <a:r>
              <a:rPr lang="ru-RU" sz="1400" dirty="0"/>
              <a:t>радиотрансляционной сети передается текст: «Внимание! Внимание! Граждане! Отбой воздушной тревоги! Отбой воздушной </a:t>
            </a:r>
            <a:r>
              <a:rPr lang="ru-RU" sz="1400" dirty="0" smtClean="0"/>
              <a:t>тревоги</a:t>
            </a:r>
            <a:r>
              <a:rPr lang="ru-RU" sz="1400" dirty="0"/>
              <a:t>!» По этому сигналу население с разрешения комендантов (старших) защитных сооружений ГО покидает их. Рабочие и служащие </a:t>
            </a:r>
            <a:r>
              <a:rPr lang="ru-RU" sz="1400" dirty="0" smtClean="0"/>
              <a:t>возвращаются </a:t>
            </a:r>
            <a:r>
              <a:rPr lang="ru-RU" sz="1400" dirty="0"/>
              <a:t>на свои рабочие места и приступают к работе. В городах (районах), по которым противник нанес удары оружием массового поражения, для </a:t>
            </a:r>
            <a:r>
              <a:rPr lang="ru-RU" sz="1400" dirty="0" smtClean="0"/>
              <a:t>укрываемых </a:t>
            </a:r>
            <a:r>
              <a:rPr lang="ru-RU" sz="1400" dirty="0"/>
              <a:t>передается информация об обстановке, сложившейся вне </a:t>
            </a:r>
            <a:r>
              <a:rPr lang="ru-RU" sz="1400" dirty="0" smtClean="0"/>
              <a:t>укрытий</a:t>
            </a:r>
            <a:r>
              <a:rPr lang="ru-RU" sz="1400" dirty="0"/>
              <a:t>, о принимаемых мерах по ликвидации последствий нападения, </a:t>
            </a:r>
            <a:r>
              <a:rPr lang="ru-RU" sz="1400" dirty="0" smtClean="0"/>
              <a:t>правилах </a:t>
            </a:r>
            <a:r>
              <a:rPr lang="ru-RU" sz="1400" dirty="0"/>
              <a:t>поведения населения и другая необходимая информация для </a:t>
            </a:r>
            <a:r>
              <a:rPr lang="ru-RU" sz="1400" dirty="0" smtClean="0"/>
              <a:t>последующих </a:t>
            </a:r>
            <a:r>
              <a:rPr lang="ru-RU" sz="1400" dirty="0"/>
              <a:t>действий укрываемых.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157" y="3411180"/>
            <a:ext cx="2757157" cy="15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1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11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9849" y="365761"/>
            <a:ext cx="8667451" cy="4117334"/>
          </a:xfrm>
        </p:spPr>
        <p:txBody>
          <a:bodyPr/>
          <a:lstStyle/>
          <a:p>
            <a:pPr marL="146050" indent="0" algn="just">
              <a:buNone/>
            </a:pPr>
            <a:r>
              <a:rPr lang="ru-RU" sz="1400" dirty="0"/>
              <a:t>Сигнал «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Радиационная опасность» </a:t>
            </a:r>
            <a:r>
              <a:rPr lang="ru-RU" sz="1400" dirty="0"/>
              <a:t>подается в населенных </a:t>
            </a:r>
            <a:r>
              <a:rPr lang="ru-RU" sz="1400" dirty="0" smtClean="0"/>
              <a:t>пунктах </a:t>
            </a:r>
            <a:r>
              <a:rPr lang="ru-RU" sz="1400" dirty="0"/>
              <a:t>и районах, по направлению к которым движется радиоактивное </a:t>
            </a:r>
            <a:r>
              <a:rPr lang="ru-RU" sz="1400" dirty="0" smtClean="0"/>
              <a:t>облако</a:t>
            </a:r>
            <a:r>
              <a:rPr lang="ru-RU" sz="1400" dirty="0"/>
              <a:t>, образовавшееся при взрыве ядерного боеприпаса и которым грозит непосредственная угроза радиоактивного заражения. </a:t>
            </a:r>
            <a:r>
              <a:rPr lang="ru-RU" sz="1400" dirty="0" smtClean="0"/>
              <a:t>Для </a:t>
            </a:r>
            <a:r>
              <a:rPr lang="ru-RU" sz="1400" dirty="0"/>
              <a:t>подачи сигнала используются радиовещание и </a:t>
            </a:r>
            <a:r>
              <a:rPr lang="ru-RU" sz="1400" dirty="0" smtClean="0"/>
              <a:t>телевидение</a:t>
            </a:r>
            <a:r>
              <a:rPr lang="ru-RU" sz="1400" dirty="0"/>
              <a:t>, а также другие местные технические средства связи и оповещения. По сигналу «Радиационная опасность» необходимо принять </a:t>
            </a:r>
            <a:r>
              <a:rPr lang="ru-RU" sz="1400" dirty="0" smtClean="0"/>
              <a:t>йодистый </a:t>
            </a:r>
            <a:r>
              <a:rPr lang="ru-RU" sz="1400" dirty="0"/>
              <a:t>препарат, выданный по месту работы или жительства, надеть </a:t>
            </a:r>
            <a:r>
              <a:rPr lang="ru-RU" sz="1400" dirty="0" smtClean="0"/>
              <a:t>респиратор</a:t>
            </a:r>
            <a:r>
              <a:rPr lang="ru-RU" sz="1400" dirty="0"/>
              <a:t>, </a:t>
            </a:r>
            <a:r>
              <a:rPr lang="ru-RU" sz="1400" dirty="0" err="1"/>
              <a:t>противопылевую</a:t>
            </a:r>
            <a:r>
              <a:rPr lang="ru-RU" sz="1400" dirty="0"/>
              <a:t> тканевую маску или ватно-марлевую повязку, а при их отсутствии – противогаз, взять подготовленный запас продуктов, индивидуальные средства медицинской защиты, предметы первой </a:t>
            </a:r>
            <a:r>
              <a:rPr lang="ru-RU" sz="1400" dirty="0" smtClean="0"/>
              <a:t>необходимости </a:t>
            </a:r>
            <a:r>
              <a:rPr lang="ru-RU" sz="1400" dirty="0"/>
              <a:t>и укрыться в защитном сооружении.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964" y="3713489"/>
            <a:ext cx="1023465" cy="896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297" y="3146963"/>
            <a:ext cx="1888419" cy="1133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816" y="3513462"/>
            <a:ext cx="1312434" cy="1312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863" y="4137407"/>
            <a:ext cx="948018" cy="94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12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67723" y="558050"/>
            <a:ext cx="8264400" cy="3750300"/>
          </a:xfrm>
        </p:spPr>
        <p:txBody>
          <a:bodyPr/>
          <a:lstStyle/>
          <a:p>
            <a:pPr algn="just"/>
            <a:r>
              <a:rPr lang="ru-RU" sz="1600" dirty="0"/>
              <a:t>Сигнал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«Химическая тревога» </a:t>
            </a:r>
            <a:r>
              <a:rPr lang="ru-RU" sz="1600" dirty="0"/>
              <a:t>подается при угрозе или </a:t>
            </a:r>
            <a:r>
              <a:rPr lang="ru-RU" sz="1600" dirty="0" smtClean="0"/>
              <a:t>непосредственном </a:t>
            </a:r>
            <a:r>
              <a:rPr lang="ru-RU" sz="1600" dirty="0"/>
              <a:t>обнаружении химического или бактериологического </a:t>
            </a:r>
            <a:r>
              <a:rPr lang="ru-RU" sz="1600" dirty="0" smtClean="0"/>
              <a:t>нападения </a:t>
            </a:r>
            <a:r>
              <a:rPr lang="ru-RU" sz="1600" dirty="0"/>
              <a:t>(заражения). По этому сигналу необходимо быстро надеть противогаз, а в случае необходимости – и средства защиты кожи и при первой же </a:t>
            </a:r>
            <a:r>
              <a:rPr lang="ru-RU" sz="1600" dirty="0" smtClean="0"/>
              <a:t>возможности </a:t>
            </a:r>
            <a:r>
              <a:rPr lang="ru-RU" sz="1600" dirty="0"/>
              <a:t>укрыться в защитном сооружении ГО. Если защитного </a:t>
            </a:r>
            <a:r>
              <a:rPr lang="ru-RU" sz="1600" dirty="0" smtClean="0"/>
              <a:t>сооружения </a:t>
            </a:r>
            <a:r>
              <a:rPr lang="ru-RU" sz="1600" dirty="0"/>
              <a:t>поблизости не окажется, то от поражения аэрозолями отравляющих веществ и бактериальных средств можно укрыться в жилых, </a:t>
            </a:r>
            <a:r>
              <a:rPr lang="ru-RU" sz="1600" dirty="0" smtClean="0"/>
              <a:t>производственных </a:t>
            </a:r>
            <a:r>
              <a:rPr lang="ru-RU" sz="1600" dirty="0"/>
              <a:t>или подсобных помещениях.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02" y="3302690"/>
            <a:ext cx="1580098" cy="15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4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2877299" y="1980556"/>
            <a:ext cx="7810500" cy="446400"/>
          </a:xfrm>
          <a:prstGeom prst="rect">
            <a:avLst/>
          </a:prstGeom>
        </p:spPr>
        <p:txBody>
          <a:bodyPr spcFirstLastPara="1" wrap="square" lIns="19025" tIns="19025" rIns="19025" bIns="19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Спасибо за внимание!</a:t>
            </a:r>
            <a:endParaRPr sz="2400"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709450" y="4822031"/>
            <a:ext cx="206100" cy="145500"/>
          </a:xfrm>
          <a:prstGeom prst="rect">
            <a:avLst/>
          </a:prstGeom>
        </p:spPr>
        <p:txBody>
          <a:bodyPr spcFirstLastPara="1" wrap="square" lIns="19025" tIns="19025" rIns="19025" bIns="190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13</a:t>
            </a:fld>
            <a:endParaRPr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4395"/>
            <a:ext cx="6755803" cy="619730"/>
          </a:xfrm>
        </p:spPr>
        <p:txBody>
          <a:bodyPr/>
          <a:lstStyle/>
          <a:p>
            <a:pPr algn="just"/>
            <a:r>
              <a:rPr lang="ru-RU" sz="2000" dirty="0"/>
              <a:t>Сигнал "Внимание всем", его </a:t>
            </a:r>
            <a:r>
              <a:rPr lang="ru-RU" sz="2000" dirty="0" smtClean="0"/>
              <a:t>предназначение </a:t>
            </a:r>
            <a:r>
              <a:rPr lang="ru-RU" sz="2000" dirty="0"/>
              <a:t>и способы доведения до населения. Действия работников организаций при его получении в различных условиях обстановки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-118333" y="1043492"/>
            <a:ext cx="5593976" cy="3773089"/>
          </a:xfrm>
        </p:spPr>
        <p:txBody>
          <a:bodyPr/>
          <a:lstStyle/>
          <a:p>
            <a:pPr algn="just"/>
            <a:r>
              <a:rPr lang="ru-RU" sz="1500" dirty="0"/>
              <a:t>Передача информации и сигналов оповещения осуществляется органами повседневного управления РСЧС с разрешения руководителей постоянно действующих органов управления РСЧС через </a:t>
            </a:r>
            <a:r>
              <a:rPr lang="ru-RU" sz="1500" dirty="0" smtClean="0"/>
              <a:t>радиовещательные </a:t>
            </a:r>
            <a:r>
              <a:rPr lang="ru-RU" sz="1500" dirty="0"/>
              <a:t>и телевизионные передающие станции, на мобильных устройствах (телефоны, компьютеры) в виде специальных выпусков, электронных плакатов, видеороликов, бегущей </a:t>
            </a:r>
            <a:r>
              <a:rPr lang="ru-RU" sz="1500" dirty="0" smtClean="0"/>
              <a:t>строки.</a:t>
            </a:r>
          </a:p>
          <a:p>
            <a:pPr algn="just"/>
            <a:r>
              <a:rPr lang="ru-RU" sz="1500" dirty="0"/>
              <a:t>Предупредительный сигнал оповещения </a:t>
            </a:r>
            <a:r>
              <a:rPr lang="ru-RU" sz="1500" dirty="0" smtClean="0"/>
              <a:t>- «</a:t>
            </a:r>
            <a:r>
              <a:rPr lang="ru-RU" sz="1500" dirty="0"/>
              <a:t>Внимание всем» </a:t>
            </a:r>
            <a:endParaRPr lang="ru-RU" sz="1500" dirty="0" smtClean="0"/>
          </a:p>
          <a:p>
            <a:pPr marL="146050" indent="0" algn="just">
              <a:buNone/>
            </a:pPr>
            <a:endParaRPr lang="ru-RU" sz="1600" dirty="0"/>
          </a:p>
          <a:p>
            <a:pPr marL="146050" indent="0" algn="just">
              <a:buNone/>
            </a:pP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967" y="1459523"/>
            <a:ext cx="3314251" cy="24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6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5667"/>
            <a:ext cx="6256200" cy="440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3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22898" y="516367"/>
            <a:ext cx="5595285" cy="4012333"/>
          </a:xfrm>
        </p:spPr>
        <p:txBody>
          <a:bodyPr/>
          <a:lstStyle/>
          <a:p>
            <a:pPr algn="just"/>
            <a:r>
              <a:rPr lang="ru-RU" sz="1400" dirty="0"/>
              <a:t>Если Вы находитесь на улице города или другого населенного пункта и услышали сигнал «ВНИМАНИЕ ВСЕМ», то подойдите к ближайшему уличному громкоговорителю и по окончании звукового сигнала сирен прослушайте информацию, выполните все </a:t>
            </a:r>
            <a:r>
              <a:rPr lang="ru-RU" sz="1400" dirty="0" smtClean="0"/>
              <a:t>рекомендации.</a:t>
            </a:r>
          </a:p>
          <a:p>
            <a:pPr algn="just"/>
            <a:r>
              <a:rPr lang="ru-RU" sz="1400" dirty="0"/>
              <a:t>В местах, где из-за удаленности не слышно звука сирен и нет громкоговорителей центрального радиовещания, сигнал «ВНИМАНИЕ ВСЕМ» и речевую информацию будут передавать специальные автомобили, оснащенными системой громкоговорящей связи. Речевая информация в каждом случае будет соответствовать угрозе или сложившейся экстремальной ситуации в крае, городе, районе и другом населенном пункте.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5" y="1656678"/>
            <a:ext cx="2817853" cy="211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4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46110" y="778400"/>
            <a:ext cx="8261322" cy="3227295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rgbClr val="FF0000"/>
                </a:solidFill>
              </a:rPr>
              <a:t>Организация оповещения осуществляется:</a:t>
            </a:r>
          </a:p>
          <a:p>
            <a:pPr algn="just"/>
            <a:r>
              <a:rPr lang="ru-RU" sz="1600" b="1" i="1" u="sng" dirty="0"/>
              <a:t>на территориальном уровне </a:t>
            </a:r>
            <a:r>
              <a:rPr lang="ru-RU" sz="1600" dirty="0"/>
              <a:t>- Главным управлением по делам гражданской обороны и чрезвычайным ситуациям Санкт-Петербурга и Ленинградской области;</a:t>
            </a:r>
          </a:p>
          <a:p>
            <a:pPr algn="just"/>
            <a:r>
              <a:rPr lang="ru-RU" sz="1600" b="1" i="1" u="sng" dirty="0"/>
              <a:t>на местном уровне </a:t>
            </a:r>
            <a:r>
              <a:rPr lang="ru-RU" sz="1600" dirty="0"/>
              <a:t>- управлением (отделом) по делам </a:t>
            </a:r>
            <a:r>
              <a:rPr lang="ru-RU" sz="1600" dirty="0" smtClean="0"/>
              <a:t>гражданской </a:t>
            </a:r>
            <a:r>
              <a:rPr lang="ru-RU" sz="1600" dirty="0"/>
              <a:t>обороны и чрезвычайным ситуациям </a:t>
            </a:r>
            <a:r>
              <a:rPr lang="ru-RU" sz="1600" dirty="0" err="1"/>
              <a:t>Колпинского</a:t>
            </a:r>
            <a:r>
              <a:rPr lang="ru-RU" sz="1600" dirty="0"/>
              <a:t>, Кронштадтского, Курортного, Ломоносовского, Павловского, </a:t>
            </a:r>
            <a:r>
              <a:rPr lang="ru-RU" sz="1600" dirty="0" err="1"/>
              <a:t>Петродворцового</a:t>
            </a:r>
            <a:r>
              <a:rPr lang="ru-RU" sz="1600" dirty="0"/>
              <a:t>, </a:t>
            </a:r>
            <a:r>
              <a:rPr lang="ru-RU" sz="1600" dirty="0" smtClean="0"/>
              <a:t>Пушкинского </a:t>
            </a:r>
            <a:r>
              <a:rPr lang="ru-RU" sz="1600" dirty="0"/>
              <a:t>административных районов Санкт-Петербурга;</a:t>
            </a:r>
          </a:p>
          <a:p>
            <a:pPr algn="just"/>
            <a:r>
              <a:rPr lang="ru-RU" sz="1600" b="1" i="1" u="sng" dirty="0"/>
              <a:t>на объектовом уровне </a:t>
            </a:r>
            <a:r>
              <a:rPr lang="ru-RU" sz="1600" dirty="0"/>
              <a:t>- руководителями объектов.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65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26" y="205623"/>
            <a:ext cx="6952363" cy="440700"/>
          </a:xfrm>
        </p:spPr>
        <p:txBody>
          <a:bodyPr/>
          <a:lstStyle/>
          <a:p>
            <a:r>
              <a:rPr lang="ru-RU" sz="2000" dirty="0"/>
              <a:t>Возможные тексты информационных сообщений о ЧС и порядок действий работников организаций по ним</a:t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5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6926" y="646323"/>
            <a:ext cx="8567324" cy="3750300"/>
          </a:xfrm>
        </p:spPr>
        <p:txBody>
          <a:bodyPr/>
          <a:lstStyle/>
          <a:p>
            <a:pPr marL="146050" indent="0" algn="ctr"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При </a:t>
            </a:r>
            <a:r>
              <a:rPr lang="ru-RU" dirty="0">
                <a:solidFill>
                  <a:srgbClr val="FF0000"/>
                </a:solidFill>
              </a:rPr>
              <a:t>аварии</a:t>
            </a:r>
            <a:r>
              <a:rPr lang="ru-RU" sz="1600" dirty="0">
                <a:solidFill>
                  <a:srgbClr val="FF0000"/>
                </a:solidFill>
              </a:rPr>
              <a:t> с выбросом аварийно- химически опасного вещества:</a:t>
            </a:r>
          </a:p>
          <a:p>
            <a:pPr marL="146050" indent="0" algn="just">
              <a:buNone/>
            </a:pPr>
            <a:r>
              <a:rPr lang="ru-RU" sz="1200" dirty="0">
                <a:solidFill>
                  <a:schemeClr val="tx2">
                    <a:lumMod val="10000"/>
                  </a:schemeClr>
                </a:solidFill>
              </a:rPr>
              <a:t>«ВНИМАНИЕ! Говорит управление по отделам гражданской обороны и чрезвычайным 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ситуациям города. ГРАЖДАНЕ! Произошла авария на мясокомбинате с выбросом аварийно- химически опасного вещества - аммиака. Облако зараженного воздуха распространяется в направлении №-</a:t>
            </a:r>
            <a:r>
              <a:rPr lang="ru-RU" sz="1200" dirty="0" err="1" smtClean="0">
                <a:solidFill>
                  <a:schemeClr val="tx2">
                    <a:lumMod val="10000"/>
                  </a:schemeClr>
                </a:solidFill>
              </a:rPr>
              <a:t>ского</a:t>
            </a:r>
            <a:r>
              <a:rPr lang="ru-RU" sz="1200" dirty="0" smtClean="0">
                <a:solidFill>
                  <a:schemeClr val="tx2">
                    <a:lumMod val="10000"/>
                  </a:schemeClr>
                </a:solidFill>
              </a:rPr>
              <a:t> микрорайона. В зону химического заражения попадают предприятия «№№№», школы «№№№», детские сады «№№№».Населению, проживающему на улицах «№№№» немедленно покинуть квартиры и жилые дома, здания предприятий, школ, учреждений и выйти в безопасные места «№№№» Населению, проживающему на улицах «№№№» находиться в зданиях, в домах и квартирах, произвести герметизацию. В дальнейшем действуйте в соответствии с указаниями управления гражданской обороны и чрезвычайным ситуациям города».</a:t>
            </a:r>
          </a:p>
          <a:p>
            <a:pPr marL="146050" indent="0" algn="just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23" y="3403306"/>
            <a:ext cx="2762369" cy="14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594" y="122547"/>
            <a:ext cx="6256200" cy="440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6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4594" y="563247"/>
            <a:ext cx="8264400" cy="3750300"/>
          </a:xfrm>
        </p:spPr>
        <p:txBody>
          <a:bodyPr/>
          <a:lstStyle/>
          <a:p>
            <a:pPr marL="146050" indent="0" algn="ctr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При аварии на атомных энергетических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установках:</a:t>
            </a:r>
          </a:p>
          <a:p>
            <a:pPr marL="146050" indent="0" algn="just">
              <a:buNone/>
            </a:pPr>
            <a:r>
              <a:rPr lang="ru-RU" sz="1400" dirty="0">
                <a:solidFill>
                  <a:schemeClr val="tx1"/>
                </a:solidFill>
              </a:rPr>
              <a:t>«ВНИМАНИЕ! Говорит управление по делам гражданской обороны и чрезвычайным ситуациям города. ГРАЖДАНЕ! Произошла авария на атомной электростанции, расположенной в районе (</a:t>
            </a:r>
            <a:r>
              <a:rPr lang="ru-RU" sz="1400" dirty="0" smtClean="0">
                <a:solidFill>
                  <a:schemeClr val="tx1"/>
                </a:solidFill>
              </a:rPr>
              <a:t>городе)«№». В направлении нашего города (районов области) движется радиоактивное облако и через 1,5 часа ожидается выпадение радиоактивных веществ в населенных пунктах «№№№». Населению этих пунктов (улиц) находиться в жилых домах. Провести герметизацию жилых помещений. В дальнейшем действуйте в соответствии с указаниями органов по делам гражданской обороны и чрезвычайным ситуациям». </a:t>
            </a:r>
          </a:p>
          <a:p>
            <a:pPr marL="146050" indent="0" algn="just"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01" y="3279585"/>
            <a:ext cx="2393576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594" y="144063"/>
            <a:ext cx="6256200" cy="440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7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4594" y="506884"/>
            <a:ext cx="8264400" cy="3750300"/>
          </a:xfrm>
        </p:spPr>
        <p:txBody>
          <a:bodyPr/>
          <a:lstStyle/>
          <a:p>
            <a:pPr marL="146050" indent="0" algn="ctr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При угрозе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наводнения:</a:t>
            </a:r>
          </a:p>
          <a:p>
            <a:pPr marL="146050" indent="0" algn="just">
              <a:buNone/>
            </a:pP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ru-RU" sz="1400" dirty="0">
                <a:solidFill>
                  <a:schemeClr val="tx1"/>
                </a:solidFill>
              </a:rPr>
              <a:t>ВНИМАНИЕ! Говорит управление по отделам гражданской обороны и чрезвычайным ситуациям </a:t>
            </a:r>
            <a:r>
              <a:rPr lang="ru-RU" sz="1400" dirty="0" smtClean="0">
                <a:solidFill>
                  <a:schemeClr val="tx1"/>
                </a:solidFill>
              </a:rPr>
              <a:t>города. ГРАЖДАНЕ</a:t>
            </a:r>
            <a:r>
              <a:rPr lang="ru-RU" sz="1400" dirty="0">
                <a:solidFill>
                  <a:schemeClr val="tx1"/>
                </a:solidFill>
              </a:rPr>
              <a:t>! В связи с резким повышением уровня воды в р. Нева ожидается затопление домов в районе улиц «№№№».. Населению, проживающему на улицах «№№№» и в поселке «№№№» в </a:t>
            </a:r>
            <a:r>
              <a:rPr lang="ru-RU" sz="1400" dirty="0" smtClean="0">
                <a:solidFill>
                  <a:schemeClr val="tx1"/>
                </a:solidFill>
              </a:rPr>
              <a:t>течение «</a:t>
            </a:r>
            <a:r>
              <a:rPr lang="ru-RU" sz="1400" dirty="0">
                <a:solidFill>
                  <a:schemeClr val="tx1"/>
                </a:solidFill>
              </a:rPr>
              <a:t>№№№» часов собрать необходимые вещи и выйти в район </a:t>
            </a:r>
            <a:r>
              <a:rPr lang="ru-RU" sz="1400" dirty="0" smtClean="0">
                <a:solidFill>
                  <a:schemeClr val="tx1"/>
                </a:solidFill>
              </a:rPr>
              <a:t>школы «№№№» с последующим расселением в безопасных местах.</a:t>
            </a:r>
          </a:p>
          <a:p>
            <a:pPr marL="146050" indent="0" algn="just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362" y="3003937"/>
            <a:ext cx="3236864" cy="18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1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290" y="101032"/>
            <a:ext cx="7345608" cy="440700"/>
          </a:xfrm>
        </p:spPr>
        <p:txBody>
          <a:bodyPr/>
          <a:lstStyle/>
          <a:p>
            <a:r>
              <a:rPr lang="ru-RU" dirty="0"/>
              <a:t>Другие сигналы оповещения, их назначение, возможные способы доведения и действия работников организаций по ним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8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6240" y="1211781"/>
            <a:ext cx="8661060" cy="3750300"/>
          </a:xfrm>
        </p:spPr>
        <p:txBody>
          <a:bodyPr/>
          <a:lstStyle/>
          <a:p>
            <a:pPr algn="just"/>
            <a:r>
              <a:rPr lang="ru-RU" dirty="0"/>
              <a:t>С целью своевременного предупреждения населения о </a:t>
            </a:r>
            <a:r>
              <a:rPr lang="ru-RU" dirty="0" smtClean="0"/>
              <a:t>возникновении </a:t>
            </a:r>
            <a:r>
              <a:rPr lang="ru-RU" dirty="0"/>
              <a:t>непосредственной опасности применения противником ядерного, химического, бактериологического (биологического) или другого оружия и необходимости применения мер защиты установлены следующие </a:t>
            </a:r>
            <a:r>
              <a:rPr lang="ru-RU" dirty="0" smtClean="0"/>
              <a:t>сигналы </a:t>
            </a:r>
            <a:r>
              <a:rPr lang="ru-RU" dirty="0"/>
              <a:t>оповещения гражданской обороны: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«Внимание всем», «Воздушная тревога»;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«Отбой воздушной тревоги»; «Радиационная 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опасность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»; «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Химическая тревога».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9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9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-144282" y="467471"/>
            <a:ext cx="8951582" cy="3750300"/>
          </a:xfrm>
        </p:spPr>
        <p:txBody>
          <a:bodyPr/>
          <a:lstStyle/>
          <a:p>
            <a:pPr algn="just"/>
            <a:r>
              <a:rPr lang="ru-RU" sz="1400" dirty="0"/>
              <a:t>Сигнал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«Воздушная тревога</a:t>
            </a:r>
            <a:r>
              <a:rPr lang="ru-RU" sz="1400" dirty="0"/>
              <a:t>» подается с возникновением </a:t>
            </a:r>
            <a:r>
              <a:rPr lang="ru-RU" sz="1400" dirty="0" smtClean="0"/>
              <a:t>непосредственной </a:t>
            </a:r>
            <a:r>
              <a:rPr lang="ru-RU" sz="1400" dirty="0"/>
              <a:t>опасности угрозы воздушного нападения противника и </a:t>
            </a:r>
            <a:r>
              <a:rPr lang="ru-RU" sz="1400" dirty="0" smtClean="0"/>
              <a:t>означает</a:t>
            </a:r>
            <a:r>
              <a:rPr lang="ru-RU" sz="1400" dirty="0"/>
              <a:t>, что удар может последовать в ближайшее время</a:t>
            </a:r>
            <a:r>
              <a:rPr lang="ru-RU" sz="1400" dirty="0" smtClean="0"/>
              <a:t>!</a:t>
            </a:r>
          </a:p>
          <a:p>
            <a:pPr algn="just"/>
            <a:r>
              <a:rPr lang="ru-RU" sz="1400" dirty="0"/>
              <a:t>Жители, находящиеся дома, отключают электроэнергию, газ, </a:t>
            </a:r>
            <a:r>
              <a:rPr lang="ru-RU" sz="1400" dirty="0" smtClean="0"/>
              <a:t>воду</a:t>
            </a:r>
            <a:r>
              <a:rPr lang="ru-RU" sz="1400" dirty="0"/>
              <a:t>, закрывают окна. Взяв с собой средства индивидуальной защиты, оде- жду, документы, запас продуктов и воды, организованно направляются в закрепленное за их домом защитное сооружение ГО.</a:t>
            </a:r>
          </a:p>
          <a:p>
            <a:pPr algn="just"/>
            <a:r>
              <a:rPr lang="ru-RU" sz="1400" dirty="0"/>
              <a:t>На объектах производится безаварийная остановка производства. Там, где по технологическому процессу или требованиям безопасности нельзя остановить производство — остаются дежурные, для которых строятся индивидуальные убежища.</a:t>
            </a:r>
          </a:p>
          <a:p>
            <a:pPr algn="just"/>
            <a:r>
              <a:rPr lang="ru-RU" sz="1400" dirty="0"/>
              <a:t>Уличное движение автомобильного транспорта также </a:t>
            </a:r>
            <a:r>
              <a:rPr lang="ru-RU" sz="1400" dirty="0" smtClean="0"/>
              <a:t>прекращается</a:t>
            </a:r>
            <a:r>
              <a:rPr lang="ru-RU" sz="1400" dirty="0"/>
              <a:t>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916" y="3327962"/>
            <a:ext cx="2646434" cy="14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16900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1062</Words>
  <Application>Microsoft Office PowerPoint</Application>
  <PresentationFormat>Экран (16:9)</PresentationFormat>
  <Paragraphs>40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Arial</vt:lpstr>
      <vt:lpstr>White</vt:lpstr>
      <vt:lpstr>Тема 2. Действия личного состава при приведении НФГО  в готовность к выполнению задач в соответствии  с предназначением</vt:lpstr>
      <vt:lpstr>Сигнал "Внимание всем", его предназначение и способы доведения до населения. Действия работников организаций при его получении в различных условиях обстановки</vt:lpstr>
      <vt:lpstr>Презентация PowerPoint</vt:lpstr>
      <vt:lpstr>Презентация PowerPoint</vt:lpstr>
      <vt:lpstr>Возможные тексты информационных сообщений о ЧС и порядок действий работников организаций по ним  </vt:lpstr>
      <vt:lpstr>Презентация PowerPoint</vt:lpstr>
      <vt:lpstr>Презентация PowerPoint</vt:lpstr>
      <vt:lpstr>Другие сигналы оповещения, их назначение, возможные способы доведения и действия работников организаций по ним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User</dc:creator>
  <cp:lastModifiedBy>User</cp:lastModifiedBy>
  <cp:revision>76</cp:revision>
  <dcterms:modified xsi:type="dcterms:W3CDTF">2024-05-06T12:52:59Z</dcterms:modified>
</cp:coreProperties>
</file>