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1" r:id="rId1"/>
  </p:sldMasterIdLst>
  <p:notesMasterIdLst>
    <p:notesMasterId r:id="rId43"/>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258"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702"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691103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c4718ee16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c4718ee16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c4718ee16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gc4718ee16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330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range" type="tx">
  <p:cSld name="TITLE_AND_BODY">
    <p:bg>
      <p:bgPr>
        <a:gradFill>
          <a:gsLst>
            <a:gs pos="0">
              <a:srgbClr val="F67F00"/>
            </a:gs>
            <a:gs pos="100000">
              <a:srgbClr val="FFAE3B"/>
            </a:gs>
          </a:gsLst>
          <a:lin ang="7465411" scaled="0"/>
        </a:gradFill>
        <a:effectLst/>
      </p:bgPr>
    </p:bg>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t="59" b="59"/>
          <a:stretch/>
        </p:blipFill>
        <p:spPr>
          <a:xfrm>
            <a:off x="333137" y="1118462"/>
            <a:ext cx="11934523" cy="4445077"/>
          </a:xfrm>
          <a:prstGeom prst="rect">
            <a:avLst/>
          </a:prstGeom>
          <a:noFill/>
          <a:ln>
            <a:noFill/>
          </a:ln>
        </p:spPr>
      </p:pic>
      <p:sp>
        <p:nvSpPr>
          <p:cNvPr id="13" name="Google Shape;13;p2"/>
          <p:cNvSpPr txBox="1">
            <a:spLocks noGrp="1"/>
          </p:cNvSpPr>
          <p:nvPr>
            <p:ph type="title"/>
          </p:nvPr>
        </p:nvSpPr>
        <p:spPr>
          <a:xfrm>
            <a:off x="448925" y="118500"/>
            <a:ext cx="5631300" cy="1307400"/>
          </a:xfrm>
          <a:prstGeom prst="rect">
            <a:avLst/>
          </a:prstGeom>
          <a:noFill/>
          <a:ln>
            <a:noFill/>
          </a:ln>
        </p:spPr>
        <p:txBody>
          <a:bodyPr spcFirstLastPara="1" wrap="square" lIns="19025" tIns="19025" rIns="19025" bIns="19025" anchor="b" anchorCtr="0">
            <a:noAutofit/>
          </a:bodyPr>
          <a:lstStyle>
            <a:lvl1pPr lvl="0" algn="l">
              <a:lnSpc>
                <a:spcPct val="100000"/>
              </a:lnSpc>
              <a:spcBef>
                <a:spcPts val="0"/>
              </a:spcBef>
              <a:spcAft>
                <a:spcPts val="0"/>
              </a:spcAft>
              <a:buClr>
                <a:srgbClr val="FFFFFF"/>
              </a:buClr>
              <a:buSzPts val="4200"/>
              <a:buFont typeface="Arial"/>
              <a:buNone/>
              <a:defRPr sz="4200" b="0">
                <a:solidFill>
                  <a:srgbClr val="FFFFFF"/>
                </a:solidFill>
              </a:defRPr>
            </a:lvl1pPr>
            <a:lvl2pPr lvl="1" algn="l">
              <a:lnSpc>
                <a:spcPct val="80000"/>
              </a:lnSpc>
              <a:spcBef>
                <a:spcPts val="0"/>
              </a:spcBef>
              <a:spcAft>
                <a:spcPts val="0"/>
              </a:spcAft>
              <a:buClr>
                <a:srgbClr val="E8913D"/>
              </a:buClr>
              <a:buSzPts val="100"/>
              <a:buNone/>
              <a:defRPr sz="800"/>
            </a:lvl2pPr>
            <a:lvl3pPr lvl="2" algn="l">
              <a:lnSpc>
                <a:spcPct val="80000"/>
              </a:lnSpc>
              <a:spcBef>
                <a:spcPts val="0"/>
              </a:spcBef>
              <a:spcAft>
                <a:spcPts val="0"/>
              </a:spcAft>
              <a:buClr>
                <a:srgbClr val="E8913D"/>
              </a:buClr>
              <a:buSzPts val="100"/>
              <a:buNone/>
              <a:defRPr sz="800"/>
            </a:lvl3pPr>
            <a:lvl4pPr lvl="3" algn="l">
              <a:lnSpc>
                <a:spcPct val="80000"/>
              </a:lnSpc>
              <a:spcBef>
                <a:spcPts val="0"/>
              </a:spcBef>
              <a:spcAft>
                <a:spcPts val="0"/>
              </a:spcAft>
              <a:buClr>
                <a:srgbClr val="E8913D"/>
              </a:buClr>
              <a:buSzPts val="100"/>
              <a:buNone/>
              <a:defRPr sz="800"/>
            </a:lvl4pPr>
            <a:lvl5pPr lvl="4" algn="l">
              <a:lnSpc>
                <a:spcPct val="80000"/>
              </a:lnSpc>
              <a:spcBef>
                <a:spcPts val="0"/>
              </a:spcBef>
              <a:spcAft>
                <a:spcPts val="0"/>
              </a:spcAft>
              <a:buClr>
                <a:srgbClr val="E8913D"/>
              </a:buClr>
              <a:buSzPts val="100"/>
              <a:buNone/>
              <a:defRPr sz="800"/>
            </a:lvl5pPr>
            <a:lvl6pPr lvl="5" algn="l">
              <a:lnSpc>
                <a:spcPct val="80000"/>
              </a:lnSpc>
              <a:spcBef>
                <a:spcPts val="0"/>
              </a:spcBef>
              <a:spcAft>
                <a:spcPts val="0"/>
              </a:spcAft>
              <a:buClr>
                <a:srgbClr val="E8913D"/>
              </a:buClr>
              <a:buSzPts val="100"/>
              <a:buNone/>
              <a:defRPr sz="800"/>
            </a:lvl6pPr>
            <a:lvl7pPr lvl="6" algn="l">
              <a:lnSpc>
                <a:spcPct val="80000"/>
              </a:lnSpc>
              <a:spcBef>
                <a:spcPts val="0"/>
              </a:spcBef>
              <a:spcAft>
                <a:spcPts val="0"/>
              </a:spcAft>
              <a:buClr>
                <a:srgbClr val="E8913D"/>
              </a:buClr>
              <a:buSzPts val="100"/>
              <a:buNone/>
              <a:defRPr sz="800"/>
            </a:lvl7pPr>
            <a:lvl8pPr lvl="7" algn="l">
              <a:lnSpc>
                <a:spcPct val="80000"/>
              </a:lnSpc>
              <a:spcBef>
                <a:spcPts val="0"/>
              </a:spcBef>
              <a:spcAft>
                <a:spcPts val="0"/>
              </a:spcAft>
              <a:buClr>
                <a:srgbClr val="E8913D"/>
              </a:buClr>
              <a:buSzPts val="100"/>
              <a:buNone/>
              <a:defRPr sz="800"/>
            </a:lvl8pPr>
            <a:lvl9pPr lvl="8" algn="l">
              <a:lnSpc>
                <a:spcPct val="80000"/>
              </a:lnSpc>
              <a:spcBef>
                <a:spcPts val="0"/>
              </a:spcBef>
              <a:spcAft>
                <a:spcPts val="0"/>
              </a:spcAft>
              <a:buClr>
                <a:srgbClr val="E8913D"/>
              </a:buClr>
              <a:buSzPts val="100"/>
              <a:buNone/>
              <a:defRPr sz="800"/>
            </a:lvl9pPr>
          </a:lstStyle>
          <a:p>
            <a:endParaRPr/>
          </a:p>
        </p:txBody>
      </p:sp>
      <p:sp>
        <p:nvSpPr>
          <p:cNvPr id="14" name="Google Shape;14;p2"/>
          <p:cNvSpPr txBox="1">
            <a:spLocks noGrp="1"/>
          </p:cNvSpPr>
          <p:nvPr>
            <p:ph type="body" idx="1"/>
          </p:nvPr>
        </p:nvSpPr>
        <p:spPr>
          <a:xfrm>
            <a:off x="448922" y="1840706"/>
            <a:ext cx="7810500" cy="446400"/>
          </a:xfrm>
          <a:prstGeom prst="rect">
            <a:avLst/>
          </a:prstGeom>
          <a:noFill/>
          <a:ln>
            <a:noFill/>
          </a:ln>
        </p:spPr>
        <p:txBody>
          <a:bodyPr spcFirstLastPara="1" wrap="square" lIns="19025" tIns="19025" rIns="19025" bIns="19025" anchor="t" anchorCtr="0">
            <a:noAutofit/>
          </a:bodyPr>
          <a:lstStyle>
            <a:lvl1pPr marL="457200" lvl="0" indent="-228600" algn="l">
              <a:lnSpc>
                <a:spcPct val="100000"/>
              </a:lnSpc>
              <a:spcBef>
                <a:spcPts val="0"/>
              </a:spcBef>
              <a:spcAft>
                <a:spcPts val="0"/>
              </a:spcAft>
              <a:buClr>
                <a:srgbClr val="FFFFFF"/>
              </a:buClr>
              <a:buSzPts val="2700"/>
              <a:buFont typeface="Arial"/>
              <a:buNone/>
              <a:defRPr sz="2700">
                <a:solidFill>
                  <a:srgbClr val="FFFFFF"/>
                </a:solidFill>
              </a:defRPr>
            </a:lvl1pPr>
            <a:lvl2pPr marL="914400" lvl="1" indent="-228600" algn="l">
              <a:lnSpc>
                <a:spcPct val="100000"/>
              </a:lnSpc>
              <a:spcBef>
                <a:spcPts val="0"/>
              </a:spcBef>
              <a:spcAft>
                <a:spcPts val="0"/>
              </a:spcAft>
              <a:buClr>
                <a:srgbClr val="FFFFFF"/>
              </a:buClr>
              <a:buSzPts val="2700"/>
              <a:buFont typeface="Arial"/>
              <a:buNone/>
              <a:defRPr sz="2700">
                <a:solidFill>
                  <a:srgbClr val="FFFFFF"/>
                </a:solidFill>
              </a:defRPr>
            </a:lvl2pPr>
            <a:lvl3pPr marL="1371600" lvl="2" indent="-228600" algn="l">
              <a:lnSpc>
                <a:spcPct val="100000"/>
              </a:lnSpc>
              <a:spcBef>
                <a:spcPts val="0"/>
              </a:spcBef>
              <a:spcAft>
                <a:spcPts val="0"/>
              </a:spcAft>
              <a:buClr>
                <a:srgbClr val="FFFFFF"/>
              </a:buClr>
              <a:buSzPts val="2700"/>
              <a:buFont typeface="Arial"/>
              <a:buNone/>
              <a:defRPr sz="2700">
                <a:solidFill>
                  <a:srgbClr val="FFFFFF"/>
                </a:solidFill>
              </a:defRPr>
            </a:lvl3pPr>
            <a:lvl4pPr marL="1828800" lvl="3" indent="-228600" algn="l">
              <a:lnSpc>
                <a:spcPct val="100000"/>
              </a:lnSpc>
              <a:spcBef>
                <a:spcPts val="0"/>
              </a:spcBef>
              <a:spcAft>
                <a:spcPts val="0"/>
              </a:spcAft>
              <a:buClr>
                <a:srgbClr val="FFFFFF"/>
              </a:buClr>
              <a:buSzPts val="2700"/>
              <a:buFont typeface="Arial"/>
              <a:buNone/>
              <a:defRPr sz="2700">
                <a:solidFill>
                  <a:srgbClr val="FFFFFF"/>
                </a:solidFill>
              </a:defRPr>
            </a:lvl4pPr>
            <a:lvl5pPr marL="2286000" lvl="4" indent="-228600" algn="l">
              <a:lnSpc>
                <a:spcPct val="100000"/>
              </a:lnSpc>
              <a:spcBef>
                <a:spcPts val="0"/>
              </a:spcBef>
              <a:spcAft>
                <a:spcPts val="0"/>
              </a:spcAft>
              <a:buClr>
                <a:srgbClr val="FFFFFF"/>
              </a:buClr>
              <a:buSzPts val="2700"/>
              <a:buFont typeface="Arial"/>
              <a:buNone/>
              <a:defRPr sz="2700">
                <a:solidFill>
                  <a:srgbClr val="FFFFFF"/>
                </a:solidFill>
              </a:defRPr>
            </a:lvl5pPr>
            <a:lvl6pPr marL="2743200" lvl="5" indent="-228600" algn="l">
              <a:lnSpc>
                <a:spcPct val="100000"/>
              </a:lnSpc>
              <a:spcBef>
                <a:spcPts val="1400"/>
              </a:spcBef>
              <a:spcAft>
                <a:spcPts val="0"/>
              </a:spcAft>
              <a:buClr>
                <a:srgbClr val="4D4E4F"/>
              </a:buClr>
              <a:buSzPts val="1300"/>
              <a:buNone/>
              <a:defRPr/>
            </a:lvl6pPr>
            <a:lvl7pPr marL="3200400" lvl="6" indent="-228600" algn="l">
              <a:lnSpc>
                <a:spcPct val="100000"/>
              </a:lnSpc>
              <a:spcBef>
                <a:spcPts val="1400"/>
              </a:spcBef>
              <a:spcAft>
                <a:spcPts val="0"/>
              </a:spcAft>
              <a:buClr>
                <a:srgbClr val="4D4E4F"/>
              </a:buClr>
              <a:buSzPts val="1300"/>
              <a:buNone/>
              <a:defRPr/>
            </a:lvl7pPr>
            <a:lvl8pPr marL="3657600" lvl="7" indent="-228600" algn="l">
              <a:lnSpc>
                <a:spcPct val="100000"/>
              </a:lnSpc>
              <a:spcBef>
                <a:spcPts val="1400"/>
              </a:spcBef>
              <a:spcAft>
                <a:spcPts val="0"/>
              </a:spcAft>
              <a:buClr>
                <a:srgbClr val="4D4E4F"/>
              </a:buClr>
              <a:buSzPts val="1300"/>
              <a:buNone/>
              <a:defRPr/>
            </a:lvl8pPr>
            <a:lvl9pPr marL="4114800" lvl="8" indent="-228600" algn="l">
              <a:lnSpc>
                <a:spcPct val="100000"/>
              </a:lnSpc>
              <a:spcBef>
                <a:spcPts val="1400"/>
              </a:spcBef>
              <a:spcAft>
                <a:spcPts val="0"/>
              </a:spcAft>
              <a:buClr>
                <a:srgbClr val="4D4E4F"/>
              </a:buClr>
              <a:buSzPts val="1300"/>
              <a:buNone/>
              <a:defRPr/>
            </a:lvl9pPr>
          </a:lstStyle>
          <a:p>
            <a:endParaRPr/>
          </a:p>
        </p:txBody>
      </p:sp>
      <p:pic>
        <p:nvPicPr>
          <p:cNvPr id="15" name="Google Shape;15;p2" descr="Image"/>
          <p:cNvPicPr preferRelativeResize="0"/>
          <p:nvPr/>
        </p:nvPicPr>
        <p:blipFill rotWithShape="1">
          <a:blip r:embed="rId3">
            <a:alphaModFix/>
          </a:blip>
          <a:srcRect/>
          <a:stretch/>
        </p:blipFill>
        <p:spPr>
          <a:xfrm>
            <a:off x="7072071" y="359811"/>
            <a:ext cx="1637378" cy="421928"/>
          </a:xfrm>
          <a:prstGeom prst="rect">
            <a:avLst/>
          </a:prstGeom>
          <a:noFill/>
          <a:ln>
            <a:noFill/>
          </a:ln>
        </p:spPr>
      </p:pic>
      <p:sp>
        <p:nvSpPr>
          <p:cNvPr id="16" name="Google Shape;16;p2"/>
          <p:cNvSpPr txBox="1">
            <a:spLocks noGrp="1"/>
          </p:cNvSpPr>
          <p:nvPr>
            <p:ph type="sldNum" idx="12"/>
          </p:nvPr>
        </p:nvSpPr>
        <p:spPr>
          <a:xfrm>
            <a:off x="8709450" y="4822031"/>
            <a:ext cx="206100" cy="145500"/>
          </a:xfrm>
          <a:prstGeom prst="rect">
            <a:avLst/>
          </a:prstGeom>
          <a:noFill/>
          <a:ln>
            <a:noFill/>
          </a:ln>
        </p:spPr>
        <p:txBody>
          <a:bodyPr spcFirstLastPara="1" wrap="square" lIns="19025" tIns="19025" rIns="19025" bIns="19025" anchor="t" anchorCtr="0">
            <a:noAutofit/>
          </a:bodyPr>
          <a:lstStyle>
            <a:lvl1pPr marL="0" lvl="0" indent="0" algn="r">
              <a:lnSpc>
                <a:spcPct val="100000"/>
              </a:lnSpc>
              <a:spcBef>
                <a:spcPts val="0"/>
              </a:spcBef>
              <a:spcAft>
                <a:spcPts val="0"/>
              </a:spcAft>
              <a:buClr>
                <a:srgbClr val="4D4E4F"/>
              </a:buClr>
              <a:buSzPts val="1100"/>
              <a:buFont typeface="Arial"/>
              <a:buNone/>
              <a:defRPr sz="1100" b="0">
                <a:solidFill>
                  <a:srgbClr val="4D4E4F"/>
                </a:solidFill>
              </a:defRPr>
            </a:lvl1pPr>
            <a:lvl2pPr marL="0" lvl="1" indent="0" algn="r">
              <a:lnSpc>
                <a:spcPct val="100000"/>
              </a:lnSpc>
              <a:spcBef>
                <a:spcPts val="0"/>
              </a:spcBef>
              <a:spcAft>
                <a:spcPts val="0"/>
              </a:spcAft>
              <a:buClr>
                <a:srgbClr val="4D4E4F"/>
              </a:buClr>
              <a:buSzPts val="1100"/>
              <a:buFont typeface="Arial"/>
              <a:buNone/>
              <a:defRPr sz="1100" b="0">
                <a:solidFill>
                  <a:srgbClr val="4D4E4F"/>
                </a:solidFill>
              </a:defRPr>
            </a:lvl2pPr>
            <a:lvl3pPr marL="0" lvl="2" indent="0" algn="r">
              <a:lnSpc>
                <a:spcPct val="100000"/>
              </a:lnSpc>
              <a:spcBef>
                <a:spcPts val="0"/>
              </a:spcBef>
              <a:spcAft>
                <a:spcPts val="0"/>
              </a:spcAft>
              <a:buClr>
                <a:srgbClr val="4D4E4F"/>
              </a:buClr>
              <a:buSzPts val="1100"/>
              <a:buFont typeface="Arial"/>
              <a:buNone/>
              <a:defRPr sz="1100" b="0">
                <a:solidFill>
                  <a:srgbClr val="4D4E4F"/>
                </a:solidFill>
              </a:defRPr>
            </a:lvl3pPr>
            <a:lvl4pPr marL="0" lvl="3" indent="0" algn="r">
              <a:lnSpc>
                <a:spcPct val="100000"/>
              </a:lnSpc>
              <a:spcBef>
                <a:spcPts val="0"/>
              </a:spcBef>
              <a:spcAft>
                <a:spcPts val="0"/>
              </a:spcAft>
              <a:buClr>
                <a:srgbClr val="4D4E4F"/>
              </a:buClr>
              <a:buSzPts val="1100"/>
              <a:buFont typeface="Arial"/>
              <a:buNone/>
              <a:defRPr sz="1100" b="0">
                <a:solidFill>
                  <a:srgbClr val="4D4E4F"/>
                </a:solidFill>
              </a:defRPr>
            </a:lvl4pPr>
            <a:lvl5pPr marL="0" lvl="4" indent="0" algn="r">
              <a:lnSpc>
                <a:spcPct val="100000"/>
              </a:lnSpc>
              <a:spcBef>
                <a:spcPts val="0"/>
              </a:spcBef>
              <a:spcAft>
                <a:spcPts val="0"/>
              </a:spcAft>
              <a:buClr>
                <a:srgbClr val="4D4E4F"/>
              </a:buClr>
              <a:buSzPts val="1100"/>
              <a:buFont typeface="Arial"/>
              <a:buNone/>
              <a:defRPr sz="1100" b="0">
                <a:solidFill>
                  <a:srgbClr val="4D4E4F"/>
                </a:solidFill>
              </a:defRPr>
            </a:lvl5pPr>
            <a:lvl6pPr marL="0" lvl="5" indent="0" algn="r">
              <a:lnSpc>
                <a:spcPct val="100000"/>
              </a:lnSpc>
              <a:spcBef>
                <a:spcPts val="0"/>
              </a:spcBef>
              <a:spcAft>
                <a:spcPts val="0"/>
              </a:spcAft>
              <a:buClr>
                <a:srgbClr val="4D4E4F"/>
              </a:buClr>
              <a:buSzPts val="1100"/>
              <a:buFont typeface="Arial"/>
              <a:buNone/>
              <a:defRPr sz="1100" b="0">
                <a:solidFill>
                  <a:srgbClr val="4D4E4F"/>
                </a:solidFill>
              </a:defRPr>
            </a:lvl6pPr>
            <a:lvl7pPr marL="0" lvl="6" indent="0" algn="r">
              <a:lnSpc>
                <a:spcPct val="100000"/>
              </a:lnSpc>
              <a:spcBef>
                <a:spcPts val="0"/>
              </a:spcBef>
              <a:spcAft>
                <a:spcPts val="0"/>
              </a:spcAft>
              <a:buClr>
                <a:srgbClr val="4D4E4F"/>
              </a:buClr>
              <a:buSzPts val="1100"/>
              <a:buFont typeface="Arial"/>
              <a:buNone/>
              <a:defRPr sz="1100" b="0">
                <a:solidFill>
                  <a:srgbClr val="4D4E4F"/>
                </a:solidFill>
              </a:defRPr>
            </a:lvl7pPr>
            <a:lvl8pPr marL="0" lvl="7" indent="0" algn="r">
              <a:lnSpc>
                <a:spcPct val="100000"/>
              </a:lnSpc>
              <a:spcBef>
                <a:spcPts val="0"/>
              </a:spcBef>
              <a:spcAft>
                <a:spcPts val="0"/>
              </a:spcAft>
              <a:buClr>
                <a:srgbClr val="4D4E4F"/>
              </a:buClr>
              <a:buSzPts val="1100"/>
              <a:buFont typeface="Arial"/>
              <a:buNone/>
              <a:defRPr sz="1100" b="0">
                <a:solidFill>
                  <a:srgbClr val="4D4E4F"/>
                </a:solidFill>
              </a:defRPr>
            </a:lvl8pPr>
            <a:lvl9pPr marL="0" lvl="8" indent="0" algn="r">
              <a:lnSpc>
                <a:spcPct val="100000"/>
              </a:lnSpc>
              <a:spcBef>
                <a:spcPts val="0"/>
              </a:spcBef>
              <a:spcAft>
                <a:spcPts val="0"/>
              </a:spcAft>
              <a:buClr>
                <a:srgbClr val="4D4E4F"/>
              </a:buClr>
              <a:buSzPts val="1100"/>
              <a:buFont typeface="Arial"/>
              <a:buNone/>
              <a:defRPr sz="1100" b="0">
                <a:solidFill>
                  <a:srgbClr val="4D4E4F"/>
                </a:solidFill>
              </a:defRPr>
            </a:lvl9pPr>
          </a:lstStyle>
          <a:p>
            <a:pPr marL="0" lvl="0" indent="0" algn="r" rtl="0">
              <a:spcBef>
                <a:spcPts val="0"/>
              </a:spcBef>
              <a:spcAft>
                <a:spcPts val="0"/>
              </a:spcAft>
              <a:buNone/>
            </a:pPr>
            <a:fld id="{00000000-1234-1234-1234-123412341234}" type="slidenum">
              <a:rPr lang="ru"/>
              <a:t>‹#›</a:t>
            </a:fld>
            <a:endParaRPr sz="14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42928" y="337700"/>
            <a:ext cx="6256200" cy="440700"/>
          </a:xfrm>
          <a:prstGeom prst="rect">
            <a:avLst/>
          </a:prstGeom>
          <a:noFill/>
          <a:ln>
            <a:noFill/>
          </a:ln>
        </p:spPr>
        <p:txBody>
          <a:bodyPr spcFirstLastPara="1" wrap="square" lIns="19025" tIns="19025" rIns="19025" bIns="19025" anchor="t" anchorCtr="0">
            <a:noAutofit/>
          </a:bodyPr>
          <a:lstStyle>
            <a:lvl1pPr lvl="0">
              <a:spcBef>
                <a:spcPts val="0"/>
              </a:spcBef>
              <a:spcAft>
                <a:spcPts val="0"/>
              </a:spcAft>
              <a:buClr>
                <a:srgbClr val="FF9400"/>
              </a:buClr>
              <a:buSzPts val="1300"/>
              <a:buNone/>
              <a:defRPr sz="2400">
                <a:solidFill>
                  <a:srgbClr val="FF9400"/>
                </a:solidFill>
              </a:defRPr>
            </a:lvl1pPr>
            <a:lvl2pPr lvl="1" algn="l">
              <a:lnSpc>
                <a:spcPct val="80000"/>
              </a:lnSpc>
              <a:spcBef>
                <a:spcPts val="0"/>
              </a:spcBef>
              <a:spcAft>
                <a:spcPts val="0"/>
              </a:spcAft>
              <a:buClr>
                <a:srgbClr val="E8913D"/>
              </a:buClr>
              <a:buSzPts val="1300"/>
              <a:buNone/>
              <a:defRPr/>
            </a:lvl2pPr>
            <a:lvl3pPr lvl="2" algn="l">
              <a:lnSpc>
                <a:spcPct val="80000"/>
              </a:lnSpc>
              <a:spcBef>
                <a:spcPts val="0"/>
              </a:spcBef>
              <a:spcAft>
                <a:spcPts val="0"/>
              </a:spcAft>
              <a:buClr>
                <a:srgbClr val="E8913D"/>
              </a:buClr>
              <a:buSzPts val="1300"/>
              <a:buNone/>
              <a:defRPr/>
            </a:lvl3pPr>
            <a:lvl4pPr lvl="3" algn="l">
              <a:lnSpc>
                <a:spcPct val="80000"/>
              </a:lnSpc>
              <a:spcBef>
                <a:spcPts val="0"/>
              </a:spcBef>
              <a:spcAft>
                <a:spcPts val="0"/>
              </a:spcAft>
              <a:buClr>
                <a:srgbClr val="E8913D"/>
              </a:buClr>
              <a:buSzPts val="1300"/>
              <a:buNone/>
              <a:defRPr/>
            </a:lvl4pPr>
            <a:lvl5pPr lvl="4" algn="l">
              <a:lnSpc>
                <a:spcPct val="80000"/>
              </a:lnSpc>
              <a:spcBef>
                <a:spcPts val="0"/>
              </a:spcBef>
              <a:spcAft>
                <a:spcPts val="0"/>
              </a:spcAft>
              <a:buClr>
                <a:srgbClr val="E8913D"/>
              </a:buClr>
              <a:buSzPts val="1300"/>
              <a:buNone/>
              <a:defRPr/>
            </a:lvl5pPr>
            <a:lvl6pPr lvl="5" algn="l">
              <a:lnSpc>
                <a:spcPct val="80000"/>
              </a:lnSpc>
              <a:spcBef>
                <a:spcPts val="0"/>
              </a:spcBef>
              <a:spcAft>
                <a:spcPts val="0"/>
              </a:spcAft>
              <a:buClr>
                <a:srgbClr val="E8913D"/>
              </a:buClr>
              <a:buSzPts val="1300"/>
              <a:buNone/>
              <a:defRPr/>
            </a:lvl6pPr>
            <a:lvl7pPr lvl="6" algn="l">
              <a:lnSpc>
                <a:spcPct val="80000"/>
              </a:lnSpc>
              <a:spcBef>
                <a:spcPts val="0"/>
              </a:spcBef>
              <a:spcAft>
                <a:spcPts val="0"/>
              </a:spcAft>
              <a:buClr>
                <a:srgbClr val="E8913D"/>
              </a:buClr>
              <a:buSzPts val="1300"/>
              <a:buNone/>
              <a:defRPr/>
            </a:lvl7pPr>
            <a:lvl8pPr lvl="7" algn="l">
              <a:lnSpc>
                <a:spcPct val="80000"/>
              </a:lnSpc>
              <a:spcBef>
                <a:spcPts val="0"/>
              </a:spcBef>
              <a:spcAft>
                <a:spcPts val="0"/>
              </a:spcAft>
              <a:buClr>
                <a:srgbClr val="E8913D"/>
              </a:buClr>
              <a:buSzPts val="1300"/>
              <a:buNone/>
              <a:defRPr/>
            </a:lvl8pPr>
            <a:lvl9pPr lvl="8" algn="l">
              <a:lnSpc>
                <a:spcPct val="80000"/>
              </a:lnSpc>
              <a:spcBef>
                <a:spcPts val="0"/>
              </a:spcBef>
              <a:spcAft>
                <a:spcPts val="0"/>
              </a:spcAft>
              <a:buClr>
                <a:srgbClr val="E8913D"/>
              </a:buClr>
              <a:buSzPts val="1300"/>
              <a:buNone/>
              <a:defRPr/>
            </a:lvl9pPr>
          </a:lstStyle>
          <a:p>
            <a:endParaRPr/>
          </a:p>
        </p:txBody>
      </p:sp>
      <p:sp>
        <p:nvSpPr>
          <p:cNvPr id="19" name="Google Shape;19;p3"/>
          <p:cNvSpPr txBox="1">
            <a:spLocks noGrp="1"/>
          </p:cNvSpPr>
          <p:nvPr>
            <p:ph type="sldNum" idx="12"/>
          </p:nvPr>
        </p:nvSpPr>
        <p:spPr>
          <a:xfrm>
            <a:off x="8704250" y="4816581"/>
            <a:ext cx="206100" cy="145500"/>
          </a:xfrm>
          <a:prstGeom prst="rect">
            <a:avLst/>
          </a:prstGeom>
          <a:noFill/>
          <a:ln>
            <a:noFill/>
          </a:ln>
        </p:spPr>
        <p:txBody>
          <a:bodyPr spcFirstLastPara="1" wrap="square" lIns="19025" tIns="19025" rIns="19025" bIns="19025" anchor="t" anchorCtr="0">
            <a:noAutofit/>
          </a:bodyPr>
          <a:lstStyle>
            <a:lvl1pPr marL="0" lvl="0" indent="0" algn="r">
              <a:lnSpc>
                <a:spcPct val="100000"/>
              </a:lnSpc>
              <a:spcBef>
                <a:spcPts val="0"/>
              </a:spcBef>
              <a:spcAft>
                <a:spcPts val="0"/>
              </a:spcAft>
              <a:buClr>
                <a:srgbClr val="4D4E4F"/>
              </a:buClr>
              <a:buSzPts val="1100"/>
              <a:buFont typeface="Arial"/>
              <a:buNone/>
              <a:defRPr sz="1100" b="0">
                <a:solidFill>
                  <a:srgbClr val="4D4E4F"/>
                </a:solidFill>
              </a:defRPr>
            </a:lvl1pPr>
            <a:lvl2pPr marL="0" lvl="1" indent="0" algn="r">
              <a:lnSpc>
                <a:spcPct val="100000"/>
              </a:lnSpc>
              <a:spcBef>
                <a:spcPts val="0"/>
              </a:spcBef>
              <a:spcAft>
                <a:spcPts val="0"/>
              </a:spcAft>
              <a:buClr>
                <a:srgbClr val="4D4E4F"/>
              </a:buClr>
              <a:buSzPts val="1100"/>
              <a:buFont typeface="Arial"/>
              <a:buNone/>
              <a:defRPr sz="1100" b="0">
                <a:solidFill>
                  <a:srgbClr val="4D4E4F"/>
                </a:solidFill>
              </a:defRPr>
            </a:lvl2pPr>
            <a:lvl3pPr marL="0" lvl="2" indent="0" algn="r">
              <a:lnSpc>
                <a:spcPct val="100000"/>
              </a:lnSpc>
              <a:spcBef>
                <a:spcPts val="0"/>
              </a:spcBef>
              <a:spcAft>
                <a:spcPts val="0"/>
              </a:spcAft>
              <a:buClr>
                <a:srgbClr val="4D4E4F"/>
              </a:buClr>
              <a:buSzPts val="1100"/>
              <a:buFont typeface="Arial"/>
              <a:buNone/>
              <a:defRPr sz="1100" b="0">
                <a:solidFill>
                  <a:srgbClr val="4D4E4F"/>
                </a:solidFill>
              </a:defRPr>
            </a:lvl3pPr>
            <a:lvl4pPr marL="0" lvl="3" indent="0" algn="r">
              <a:lnSpc>
                <a:spcPct val="100000"/>
              </a:lnSpc>
              <a:spcBef>
                <a:spcPts val="0"/>
              </a:spcBef>
              <a:spcAft>
                <a:spcPts val="0"/>
              </a:spcAft>
              <a:buClr>
                <a:srgbClr val="4D4E4F"/>
              </a:buClr>
              <a:buSzPts val="1100"/>
              <a:buFont typeface="Arial"/>
              <a:buNone/>
              <a:defRPr sz="1100" b="0">
                <a:solidFill>
                  <a:srgbClr val="4D4E4F"/>
                </a:solidFill>
              </a:defRPr>
            </a:lvl4pPr>
            <a:lvl5pPr marL="0" lvl="4" indent="0" algn="r">
              <a:lnSpc>
                <a:spcPct val="100000"/>
              </a:lnSpc>
              <a:spcBef>
                <a:spcPts val="0"/>
              </a:spcBef>
              <a:spcAft>
                <a:spcPts val="0"/>
              </a:spcAft>
              <a:buClr>
                <a:srgbClr val="4D4E4F"/>
              </a:buClr>
              <a:buSzPts val="1100"/>
              <a:buFont typeface="Arial"/>
              <a:buNone/>
              <a:defRPr sz="1100" b="0">
                <a:solidFill>
                  <a:srgbClr val="4D4E4F"/>
                </a:solidFill>
              </a:defRPr>
            </a:lvl5pPr>
            <a:lvl6pPr marL="0" lvl="5" indent="0" algn="r">
              <a:lnSpc>
                <a:spcPct val="100000"/>
              </a:lnSpc>
              <a:spcBef>
                <a:spcPts val="0"/>
              </a:spcBef>
              <a:spcAft>
                <a:spcPts val="0"/>
              </a:spcAft>
              <a:buClr>
                <a:srgbClr val="4D4E4F"/>
              </a:buClr>
              <a:buSzPts val="1100"/>
              <a:buFont typeface="Arial"/>
              <a:buNone/>
              <a:defRPr sz="1100" b="0">
                <a:solidFill>
                  <a:srgbClr val="4D4E4F"/>
                </a:solidFill>
              </a:defRPr>
            </a:lvl6pPr>
            <a:lvl7pPr marL="0" lvl="6" indent="0" algn="r">
              <a:lnSpc>
                <a:spcPct val="100000"/>
              </a:lnSpc>
              <a:spcBef>
                <a:spcPts val="0"/>
              </a:spcBef>
              <a:spcAft>
                <a:spcPts val="0"/>
              </a:spcAft>
              <a:buClr>
                <a:srgbClr val="4D4E4F"/>
              </a:buClr>
              <a:buSzPts val="1100"/>
              <a:buFont typeface="Arial"/>
              <a:buNone/>
              <a:defRPr sz="1100" b="0">
                <a:solidFill>
                  <a:srgbClr val="4D4E4F"/>
                </a:solidFill>
              </a:defRPr>
            </a:lvl7pPr>
            <a:lvl8pPr marL="0" lvl="7" indent="0" algn="r">
              <a:lnSpc>
                <a:spcPct val="100000"/>
              </a:lnSpc>
              <a:spcBef>
                <a:spcPts val="0"/>
              </a:spcBef>
              <a:spcAft>
                <a:spcPts val="0"/>
              </a:spcAft>
              <a:buClr>
                <a:srgbClr val="4D4E4F"/>
              </a:buClr>
              <a:buSzPts val="1100"/>
              <a:buFont typeface="Arial"/>
              <a:buNone/>
              <a:defRPr sz="1100" b="0">
                <a:solidFill>
                  <a:srgbClr val="4D4E4F"/>
                </a:solidFill>
              </a:defRPr>
            </a:lvl8pPr>
            <a:lvl9pPr marL="0" lvl="8" indent="0" algn="r">
              <a:lnSpc>
                <a:spcPct val="100000"/>
              </a:lnSpc>
              <a:spcBef>
                <a:spcPts val="0"/>
              </a:spcBef>
              <a:spcAft>
                <a:spcPts val="0"/>
              </a:spcAft>
              <a:buClr>
                <a:srgbClr val="4D4E4F"/>
              </a:buClr>
              <a:buSzPts val="1100"/>
              <a:buFont typeface="Arial"/>
              <a:buNone/>
              <a:defRPr sz="1100" b="0">
                <a:solidFill>
                  <a:srgbClr val="4D4E4F"/>
                </a:solidFill>
              </a:defRPr>
            </a:lvl9pPr>
          </a:lstStyle>
          <a:p>
            <a:pPr marL="0" lvl="0" indent="0" algn="r" rtl="0">
              <a:spcBef>
                <a:spcPts val="0"/>
              </a:spcBef>
              <a:spcAft>
                <a:spcPts val="0"/>
              </a:spcAft>
              <a:buNone/>
            </a:pPr>
            <a:fld id="{00000000-1234-1234-1234-123412341234}" type="slidenum">
              <a:rPr lang="ru"/>
              <a:t>‹#›</a:t>
            </a:fld>
            <a:endParaRPr sz="1400">
              <a:solidFill>
                <a:srgbClr val="000000"/>
              </a:solidFill>
            </a:endParaRPr>
          </a:p>
        </p:txBody>
      </p:sp>
      <p:sp>
        <p:nvSpPr>
          <p:cNvPr id="20" name="Google Shape;20;p3"/>
          <p:cNvSpPr txBox="1">
            <a:spLocks noGrp="1"/>
          </p:cNvSpPr>
          <p:nvPr>
            <p:ph type="body" idx="1"/>
          </p:nvPr>
        </p:nvSpPr>
        <p:spPr>
          <a:xfrm>
            <a:off x="439845" y="1066280"/>
            <a:ext cx="8264400" cy="3750300"/>
          </a:xfrm>
          <a:prstGeom prst="rect">
            <a:avLst/>
          </a:prstGeom>
          <a:noFill/>
          <a:ln>
            <a:noFill/>
          </a:ln>
        </p:spPr>
        <p:txBody>
          <a:bodyPr spcFirstLastPara="1" wrap="square" lIns="19025" tIns="19025" rIns="19025" bIns="19025" anchor="t" anchorCtr="0">
            <a:noAutofit/>
          </a:bodyPr>
          <a:lstStyle>
            <a:lvl1pPr marL="457200" lvl="0" indent="-311150" algn="l">
              <a:lnSpc>
                <a:spcPct val="150000"/>
              </a:lnSpc>
              <a:spcBef>
                <a:spcPts val="1400"/>
              </a:spcBef>
              <a:spcAft>
                <a:spcPts val="0"/>
              </a:spcAft>
              <a:buClr>
                <a:srgbClr val="4D4E4F"/>
              </a:buClr>
              <a:buSzPts val="1300"/>
              <a:buChar char="●"/>
              <a:defRPr/>
            </a:lvl1pPr>
            <a:lvl2pPr marL="914400" lvl="1" indent="-311150" algn="l">
              <a:lnSpc>
                <a:spcPct val="150000"/>
              </a:lnSpc>
              <a:spcBef>
                <a:spcPts val="1400"/>
              </a:spcBef>
              <a:spcAft>
                <a:spcPts val="0"/>
              </a:spcAft>
              <a:buClr>
                <a:srgbClr val="4D4E4F"/>
              </a:buClr>
              <a:buSzPts val="1300"/>
              <a:buChar char="○"/>
              <a:defRPr/>
            </a:lvl2pPr>
            <a:lvl3pPr marL="1371600" lvl="2" indent="-311150" algn="l">
              <a:lnSpc>
                <a:spcPct val="150000"/>
              </a:lnSpc>
              <a:spcBef>
                <a:spcPts val="1400"/>
              </a:spcBef>
              <a:spcAft>
                <a:spcPts val="0"/>
              </a:spcAft>
              <a:buClr>
                <a:srgbClr val="4D4E4F"/>
              </a:buClr>
              <a:buSzPts val="1300"/>
              <a:buChar char="■"/>
              <a:defRPr/>
            </a:lvl3pPr>
            <a:lvl4pPr marL="1828800" lvl="3" indent="-311150" algn="l">
              <a:lnSpc>
                <a:spcPct val="150000"/>
              </a:lnSpc>
              <a:spcBef>
                <a:spcPts val="1400"/>
              </a:spcBef>
              <a:spcAft>
                <a:spcPts val="0"/>
              </a:spcAft>
              <a:buClr>
                <a:srgbClr val="4D4E4F"/>
              </a:buClr>
              <a:buSzPts val="1300"/>
              <a:buChar char="●"/>
              <a:defRPr/>
            </a:lvl4pPr>
            <a:lvl5pPr marL="2286000" lvl="4" indent="-311150" algn="l">
              <a:lnSpc>
                <a:spcPct val="150000"/>
              </a:lnSpc>
              <a:spcBef>
                <a:spcPts val="1400"/>
              </a:spcBef>
              <a:spcAft>
                <a:spcPts val="0"/>
              </a:spcAft>
              <a:buClr>
                <a:srgbClr val="4D4E4F"/>
              </a:buClr>
              <a:buSzPts val="1300"/>
              <a:buChar char="○"/>
              <a:defRPr/>
            </a:lvl5pPr>
            <a:lvl6pPr marL="2743200" lvl="5" indent="-311150" algn="l">
              <a:lnSpc>
                <a:spcPct val="150000"/>
              </a:lnSpc>
              <a:spcBef>
                <a:spcPts val="1400"/>
              </a:spcBef>
              <a:spcAft>
                <a:spcPts val="0"/>
              </a:spcAft>
              <a:buClr>
                <a:srgbClr val="4D4E4F"/>
              </a:buClr>
              <a:buSzPts val="1300"/>
              <a:buChar char="■"/>
              <a:defRPr/>
            </a:lvl6pPr>
            <a:lvl7pPr marL="3200400" lvl="6" indent="-311150" algn="l">
              <a:lnSpc>
                <a:spcPct val="150000"/>
              </a:lnSpc>
              <a:spcBef>
                <a:spcPts val="1400"/>
              </a:spcBef>
              <a:spcAft>
                <a:spcPts val="0"/>
              </a:spcAft>
              <a:buClr>
                <a:srgbClr val="4D4E4F"/>
              </a:buClr>
              <a:buSzPts val="1300"/>
              <a:buChar char="●"/>
              <a:defRPr/>
            </a:lvl7pPr>
            <a:lvl8pPr marL="3657600" lvl="7" indent="-311150" algn="l">
              <a:lnSpc>
                <a:spcPct val="150000"/>
              </a:lnSpc>
              <a:spcBef>
                <a:spcPts val="1400"/>
              </a:spcBef>
              <a:spcAft>
                <a:spcPts val="0"/>
              </a:spcAft>
              <a:buClr>
                <a:srgbClr val="4D4E4F"/>
              </a:buClr>
              <a:buSzPts val="1300"/>
              <a:buChar char="○"/>
              <a:defRPr/>
            </a:lvl8pPr>
            <a:lvl9pPr marL="4114800" lvl="8" indent="-311150" algn="l">
              <a:lnSpc>
                <a:spcPct val="150000"/>
              </a:lnSpc>
              <a:spcBef>
                <a:spcPts val="1400"/>
              </a:spcBef>
              <a:spcAft>
                <a:spcPts val="0"/>
              </a:spcAft>
              <a:buClr>
                <a:srgbClr val="4D4E4F"/>
              </a:buClr>
              <a:buSzPts val="13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4363668" y="4321968"/>
            <a:ext cx="206100" cy="145500"/>
          </a:xfrm>
          <a:prstGeom prst="rect">
            <a:avLst/>
          </a:prstGeom>
          <a:noFill/>
          <a:ln>
            <a:noFill/>
          </a:ln>
        </p:spPr>
        <p:txBody>
          <a:bodyPr spcFirstLastPara="1" wrap="square" lIns="19025" tIns="19025" rIns="19025" bIns="19025" anchor="t" anchorCtr="0">
            <a:noAutofit/>
          </a:bodyPr>
          <a:lstStyle>
            <a:lvl1pPr marL="0" lvl="0" indent="0" algn="r">
              <a:lnSpc>
                <a:spcPct val="100000"/>
              </a:lnSpc>
              <a:spcBef>
                <a:spcPts val="0"/>
              </a:spcBef>
              <a:spcAft>
                <a:spcPts val="0"/>
              </a:spcAft>
              <a:buClr>
                <a:srgbClr val="4D4E4F"/>
              </a:buClr>
              <a:buSzPts val="1100"/>
              <a:buFont typeface="Arial"/>
              <a:buNone/>
              <a:defRPr sz="1100" b="0">
                <a:solidFill>
                  <a:srgbClr val="4D4E4F"/>
                </a:solidFill>
              </a:defRPr>
            </a:lvl1pPr>
            <a:lvl2pPr marL="0" lvl="1" indent="0" algn="r">
              <a:lnSpc>
                <a:spcPct val="100000"/>
              </a:lnSpc>
              <a:spcBef>
                <a:spcPts val="0"/>
              </a:spcBef>
              <a:spcAft>
                <a:spcPts val="0"/>
              </a:spcAft>
              <a:buClr>
                <a:srgbClr val="4D4E4F"/>
              </a:buClr>
              <a:buSzPts val="1100"/>
              <a:buFont typeface="Arial"/>
              <a:buNone/>
              <a:defRPr sz="1100" b="0">
                <a:solidFill>
                  <a:srgbClr val="4D4E4F"/>
                </a:solidFill>
              </a:defRPr>
            </a:lvl2pPr>
            <a:lvl3pPr marL="0" lvl="2" indent="0" algn="r">
              <a:lnSpc>
                <a:spcPct val="100000"/>
              </a:lnSpc>
              <a:spcBef>
                <a:spcPts val="0"/>
              </a:spcBef>
              <a:spcAft>
                <a:spcPts val="0"/>
              </a:spcAft>
              <a:buClr>
                <a:srgbClr val="4D4E4F"/>
              </a:buClr>
              <a:buSzPts val="1100"/>
              <a:buFont typeface="Arial"/>
              <a:buNone/>
              <a:defRPr sz="1100" b="0">
                <a:solidFill>
                  <a:srgbClr val="4D4E4F"/>
                </a:solidFill>
              </a:defRPr>
            </a:lvl3pPr>
            <a:lvl4pPr marL="0" lvl="3" indent="0" algn="r">
              <a:lnSpc>
                <a:spcPct val="100000"/>
              </a:lnSpc>
              <a:spcBef>
                <a:spcPts val="0"/>
              </a:spcBef>
              <a:spcAft>
                <a:spcPts val="0"/>
              </a:spcAft>
              <a:buClr>
                <a:srgbClr val="4D4E4F"/>
              </a:buClr>
              <a:buSzPts val="1100"/>
              <a:buFont typeface="Arial"/>
              <a:buNone/>
              <a:defRPr sz="1100" b="0">
                <a:solidFill>
                  <a:srgbClr val="4D4E4F"/>
                </a:solidFill>
              </a:defRPr>
            </a:lvl4pPr>
            <a:lvl5pPr marL="0" lvl="4" indent="0" algn="r">
              <a:lnSpc>
                <a:spcPct val="100000"/>
              </a:lnSpc>
              <a:spcBef>
                <a:spcPts val="0"/>
              </a:spcBef>
              <a:spcAft>
                <a:spcPts val="0"/>
              </a:spcAft>
              <a:buClr>
                <a:srgbClr val="4D4E4F"/>
              </a:buClr>
              <a:buSzPts val="1100"/>
              <a:buFont typeface="Arial"/>
              <a:buNone/>
              <a:defRPr sz="1100" b="0">
                <a:solidFill>
                  <a:srgbClr val="4D4E4F"/>
                </a:solidFill>
              </a:defRPr>
            </a:lvl5pPr>
            <a:lvl6pPr marL="0" lvl="5" indent="0" algn="r">
              <a:lnSpc>
                <a:spcPct val="100000"/>
              </a:lnSpc>
              <a:spcBef>
                <a:spcPts val="0"/>
              </a:spcBef>
              <a:spcAft>
                <a:spcPts val="0"/>
              </a:spcAft>
              <a:buClr>
                <a:srgbClr val="4D4E4F"/>
              </a:buClr>
              <a:buSzPts val="1100"/>
              <a:buFont typeface="Arial"/>
              <a:buNone/>
              <a:defRPr sz="1100" b="0">
                <a:solidFill>
                  <a:srgbClr val="4D4E4F"/>
                </a:solidFill>
              </a:defRPr>
            </a:lvl6pPr>
            <a:lvl7pPr marL="0" lvl="6" indent="0" algn="r">
              <a:lnSpc>
                <a:spcPct val="100000"/>
              </a:lnSpc>
              <a:spcBef>
                <a:spcPts val="0"/>
              </a:spcBef>
              <a:spcAft>
                <a:spcPts val="0"/>
              </a:spcAft>
              <a:buClr>
                <a:srgbClr val="4D4E4F"/>
              </a:buClr>
              <a:buSzPts val="1100"/>
              <a:buFont typeface="Arial"/>
              <a:buNone/>
              <a:defRPr sz="1100" b="0">
                <a:solidFill>
                  <a:srgbClr val="4D4E4F"/>
                </a:solidFill>
              </a:defRPr>
            </a:lvl7pPr>
            <a:lvl8pPr marL="0" lvl="7" indent="0" algn="r">
              <a:lnSpc>
                <a:spcPct val="100000"/>
              </a:lnSpc>
              <a:spcBef>
                <a:spcPts val="0"/>
              </a:spcBef>
              <a:spcAft>
                <a:spcPts val="0"/>
              </a:spcAft>
              <a:buClr>
                <a:srgbClr val="4D4E4F"/>
              </a:buClr>
              <a:buSzPts val="1100"/>
              <a:buFont typeface="Arial"/>
              <a:buNone/>
              <a:defRPr sz="1100" b="0">
                <a:solidFill>
                  <a:srgbClr val="4D4E4F"/>
                </a:solidFill>
              </a:defRPr>
            </a:lvl8pPr>
            <a:lvl9pPr marL="0" lvl="8" indent="0" algn="r">
              <a:lnSpc>
                <a:spcPct val="100000"/>
              </a:lnSpc>
              <a:spcBef>
                <a:spcPts val="0"/>
              </a:spcBef>
              <a:spcAft>
                <a:spcPts val="0"/>
              </a:spcAft>
              <a:buClr>
                <a:srgbClr val="4D4E4F"/>
              </a:buClr>
              <a:buSzPts val="1100"/>
              <a:buFont typeface="Arial"/>
              <a:buNone/>
              <a:defRPr sz="1100" b="0">
                <a:solidFill>
                  <a:srgbClr val="4D4E4F"/>
                </a:solidFill>
              </a:defRPr>
            </a:lvl9pPr>
          </a:lstStyle>
          <a:p>
            <a:pPr marL="0" lvl="0" indent="0" algn="r" rtl="0">
              <a:spcBef>
                <a:spcPts val="0"/>
              </a:spcBef>
              <a:spcAft>
                <a:spcPts val="0"/>
              </a:spcAft>
              <a:buNone/>
            </a:pPr>
            <a:fld id="{00000000-1234-1234-1234-123412341234}" type="slidenum">
              <a:rPr lang="ru"/>
              <a:t>‹#›</a:t>
            </a:fld>
            <a:endParaRPr sz="140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5">
            <a:alphaModFix/>
          </a:blip>
          <a:srcRect t="59" b="59"/>
          <a:stretch/>
        </p:blipFill>
        <p:spPr>
          <a:xfrm>
            <a:off x="333137" y="1118462"/>
            <a:ext cx="11934523" cy="4445077"/>
          </a:xfrm>
          <a:prstGeom prst="rect">
            <a:avLst/>
          </a:prstGeom>
          <a:noFill/>
          <a:ln>
            <a:noFill/>
          </a:ln>
        </p:spPr>
      </p:pic>
      <p:sp>
        <p:nvSpPr>
          <p:cNvPr id="7" name="Google Shape;7;p1"/>
          <p:cNvSpPr txBox="1">
            <a:spLocks noGrp="1"/>
          </p:cNvSpPr>
          <p:nvPr>
            <p:ph type="title"/>
          </p:nvPr>
        </p:nvSpPr>
        <p:spPr>
          <a:xfrm>
            <a:off x="442928" y="337700"/>
            <a:ext cx="6256200" cy="440700"/>
          </a:xfrm>
          <a:prstGeom prst="rect">
            <a:avLst/>
          </a:prstGeom>
          <a:noFill/>
          <a:ln>
            <a:noFill/>
          </a:ln>
        </p:spPr>
        <p:txBody>
          <a:bodyPr spcFirstLastPara="1" wrap="square" lIns="19025" tIns="19025" rIns="19025" bIns="19025" anchor="t" anchorCtr="0">
            <a:noAutofit/>
          </a:bodyPr>
          <a:lstStyle>
            <a:lvl1pPr marR="0" lvl="0" algn="l" rtl="0">
              <a:lnSpc>
                <a:spcPct val="80000"/>
              </a:lnSpc>
              <a:spcBef>
                <a:spcPts val="0"/>
              </a:spcBef>
              <a:spcAft>
                <a:spcPts val="0"/>
              </a:spcAft>
              <a:buClr>
                <a:srgbClr val="FF9400"/>
              </a:buClr>
              <a:buSzPts val="2400"/>
              <a:buFont typeface="Arial"/>
              <a:buNone/>
              <a:defRPr sz="2400" b="1" i="0" u="none" strike="noStrike" cap="none">
                <a:solidFill>
                  <a:srgbClr val="FF9400"/>
                </a:solidFill>
                <a:latin typeface="Arial"/>
                <a:ea typeface="Arial"/>
                <a:cs typeface="Arial"/>
                <a:sym typeface="Arial"/>
              </a:defRPr>
            </a:lvl1pPr>
            <a:lvl2pPr marR="0" lvl="1"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2pPr>
            <a:lvl3pPr marR="0" lvl="2"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3pPr>
            <a:lvl4pPr marR="0" lvl="3"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4pPr>
            <a:lvl5pPr marR="0" lvl="4"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5pPr>
            <a:lvl6pPr marR="0" lvl="5"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6pPr>
            <a:lvl7pPr marR="0" lvl="6"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7pPr>
            <a:lvl8pPr marR="0" lvl="7"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8pPr>
            <a:lvl9pPr marR="0" lvl="8" algn="l" rtl="0">
              <a:lnSpc>
                <a:spcPct val="80000"/>
              </a:lnSpc>
              <a:spcBef>
                <a:spcPts val="0"/>
              </a:spcBef>
              <a:spcAft>
                <a:spcPts val="0"/>
              </a:spcAft>
              <a:buClr>
                <a:srgbClr val="FF9400"/>
              </a:buClr>
              <a:buSzPts val="2100"/>
              <a:buFont typeface="Arial"/>
              <a:buNone/>
              <a:defRPr sz="2100" b="1" i="0" u="none" strike="noStrike" cap="none">
                <a:solidFill>
                  <a:srgbClr val="FF9400"/>
                </a:solidFill>
                <a:latin typeface="Arial"/>
                <a:ea typeface="Arial"/>
                <a:cs typeface="Arial"/>
                <a:sym typeface="Arial"/>
              </a:defRPr>
            </a:lvl9pPr>
          </a:lstStyle>
          <a:p>
            <a:endParaRPr/>
          </a:p>
        </p:txBody>
      </p:sp>
      <p:pic>
        <p:nvPicPr>
          <p:cNvPr id="8" name="Google Shape;8;p1" descr="Image"/>
          <p:cNvPicPr preferRelativeResize="0"/>
          <p:nvPr/>
        </p:nvPicPr>
        <p:blipFill rotWithShape="1">
          <a:blip r:embed="rId6">
            <a:alphaModFix/>
          </a:blip>
          <a:srcRect/>
          <a:stretch/>
        </p:blipFill>
        <p:spPr>
          <a:xfrm>
            <a:off x="7068462" y="359810"/>
            <a:ext cx="1635792" cy="421522"/>
          </a:xfrm>
          <a:prstGeom prst="rect">
            <a:avLst/>
          </a:prstGeom>
          <a:noFill/>
          <a:ln>
            <a:noFill/>
          </a:ln>
        </p:spPr>
      </p:pic>
      <p:sp>
        <p:nvSpPr>
          <p:cNvPr id="9" name="Google Shape;9;p1"/>
          <p:cNvSpPr txBox="1">
            <a:spLocks noGrp="1"/>
          </p:cNvSpPr>
          <p:nvPr>
            <p:ph type="body" idx="1"/>
          </p:nvPr>
        </p:nvSpPr>
        <p:spPr>
          <a:xfrm>
            <a:off x="439845" y="1066280"/>
            <a:ext cx="8264400" cy="3750300"/>
          </a:xfrm>
          <a:prstGeom prst="rect">
            <a:avLst/>
          </a:prstGeom>
          <a:noFill/>
          <a:ln>
            <a:noFill/>
          </a:ln>
        </p:spPr>
        <p:txBody>
          <a:bodyPr spcFirstLastPara="1" wrap="square" lIns="19025" tIns="19025" rIns="19025" bIns="19025" anchor="t" anchorCtr="0">
            <a:noAutofit/>
          </a:bodyPr>
          <a:lstStyle>
            <a:lvl1pPr marL="457200" marR="0" lvl="0"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1pPr>
            <a:lvl2pPr marL="914400" marR="0" lvl="1"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2pPr>
            <a:lvl3pPr marL="1371600" marR="0" lvl="2"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3pPr>
            <a:lvl4pPr marL="1828800" marR="0" lvl="3"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4pPr>
            <a:lvl5pPr marL="2286000" marR="0" lvl="4"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5pPr>
            <a:lvl6pPr marL="2743200" marR="0" lvl="5"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6pPr>
            <a:lvl7pPr marL="3200400" marR="0" lvl="6"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7pPr>
            <a:lvl8pPr marL="3657600" marR="0" lvl="7"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8pPr>
            <a:lvl9pPr marL="4114800" marR="0" lvl="8" indent="-228600" algn="l" rtl="0">
              <a:lnSpc>
                <a:spcPct val="150000"/>
              </a:lnSpc>
              <a:spcBef>
                <a:spcPts val="1400"/>
              </a:spcBef>
              <a:spcAft>
                <a:spcPts val="0"/>
              </a:spcAft>
              <a:buClr>
                <a:srgbClr val="4D4E4F"/>
              </a:buClr>
              <a:buSzPts val="1800"/>
              <a:buFont typeface="Arial"/>
              <a:buNone/>
              <a:defRPr sz="1800" b="0" i="0" u="none" strike="noStrike" cap="none">
                <a:solidFill>
                  <a:srgbClr val="4D4E4F"/>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174900" y="4822031"/>
            <a:ext cx="206100" cy="145500"/>
          </a:xfrm>
          <a:prstGeom prst="rect">
            <a:avLst/>
          </a:prstGeom>
          <a:noFill/>
          <a:ln>
            <a:noFill/>
          </a:ln>
        </p:spPr>
        <p:txBody>
          <a:bodyPr spcFirstLastPara="1" wrap="square" lIns="19025" tIns="19025" rIns="19025" bIns="19025" anchor="t" anchorCtr="0">
            <a:noAutofit/>
          </a:bodyPr>
          <a:lstStyle>
            <a:lvl1pPr marL="0" lvl="0" indent="0" algn="l" rtl="0">
              <a:lnSpc>
                <a:spcPct val="100000"/>
              </a:lnSpc>
              <a:spcBef>
                <a:spcPts val="0"/>
              </a:spcBef>
              <a:spcAft>
                <a:spcPts val="0"/>
              </a:spcAft>
              <a:buClr>
                <a:srgbClr val="4D4E4F"/>
              </a:buClr>
              <a:buSzPts val="1100"/>
              <a:buFont typeface="Arial"/>
              <a:buNone/>
              <a:defRPr sz="1100" b="0">
                <a:solidFill>
                  <a:srgbClr val="4D4E4F"/>
                </a:solidFill>
              </a:defRPr>
            </a:lvl1pPr>
            <a:lvl2pPr marL="0" lvl="1" indent="0" algn="l" rtl="0">
              <a:lnSpc>
                <a:spcPct val="100000"/>
              </a:lnSpc>
              <a:spcBef>
                <a:spcPts val="0"/>
              </a:spcBef>
              <a:spcAft>
                <a:spcPts val="0"/>
              </a:spcAft>
              <a:buClr>
                <a:srgbClr val="4D4E4F"/>
              </a:buClr>
              <a:buSzPts val="1100"/>
              <a:buFont typeface="Arial"/>
              <a:buNone/>
              <a:defRPr sz="1100" b="0">
                <a:solidFill>
                  <a:srgbClr val="4D4E4F"/>
                </a:solidFill>
              </a:defRPr>
            </a:lvl2pPr>
            <a:lvl3pPr marL="0" lvl="2" indent="0" algn="l" rtl="0">
              <a:lnSpc>
                <a:spcPct val="100000"/>
              </a:lnSpc>
              <a:spcBef>
                <a:spcPts val="0"/>
              </a:spcBef>
              <a:spcAft>
                <a:spcPts val="0"/>
              </a:spcAft>
              <a:buClr>
                <a:srgbClr val="4D4E4F"/>
              </a:buClr>
              <a:buSzPts val="1100"/>
              <a:buFont typeface="Arial"/>
              <a:buNone/>
              <a:defRPr sz="1100" b="0">
                <a:solidFill>
                  <a:srgbClr val="4D4E4F"/>
                </a:solidFill>
              </a:defRPr>
            </a:lvl3pPr>
            <a:lvl4pPr marL="0" lvl="3" indent="0" algn="l" rtl="0">
              <a:lnSpc>
                <a:spcPct val="100000"/>
              </a:lnSpc>
              <a:spcBef>
                <a:spcPts val="0"/>
              </a:spcBef>
              <a:spcAft>
                <a:spcPts val="0"/>
              </a:spcAft>
              <a:buClr>
                <a:srgbClr val="4D4E4F"/>
              </a:buClr>
              <a:buSzPts val="1100"/>
              <a:buFont typeface="Arial"/>
              <a:buNone/>
              <a:defRPr sz="1100" b="0">
                <a:solidFill>
                  <a:srgbClr val="4D4E4F"/>
                </a:solidFill>
              </a:defRPr>
            </a:lvl4pPr>
            <a:lvl5pPr marL="0" lvl="4" indent="0" algn="l" rtl="0">
              <a:lnSpc>
                <a:spcPct val="100000"/>
              </a:lnSpc>
              <a:spcBef>
                <a:spcPts val="0"/>
              </a:spcBef>
              <a:spcAft>
                <a:spcPts val="0"/>
              </a:spcAft>
              <a:buClr>
                <a:srgbClr val="4D4E4F"/>
              </a:buClr>
              <a:buSzPts val="1100"/>
              <a:buFont typeface="Arial"/>
              <a:buNone/>
              <a:defRPr sz="1100" b="0">
                <a:solidFill>
                  <a:srgbClr val="4D4E4F"/>
                </a:solidFill>
              </a:defRPr>
            </a:lvl5pPr>
            <a:lvl6pPr marL="0" lvl="5" indent="0" algn="l" rtl="0">
              <a:lnSpc>
                <a:spcPct val="100000"/>
              </a:lnSpc>
              <a:spcBef>
                <a:spcPts val="0"/>
              </a:spcBef>
              <a:spcAft>
                <a:spcPts val="0"/>
              </a:spcAft>
              <a:buClr>
                <a:srgbClr val="4D4E4F"/>
              </a:buClr>
              <a:buSzPts val="1100"/>
              <a:buFont typeface="Arial"/>
              <a:buNone/>
              <a:defRPr sz="1100" b="0">
                <a:solidFill>
                  <a:srgbClr val="4D4E4F"/>
                </a:solidFill>
              </a:defRPr>
            </a:lvl6pPr>
            <a:lvl7pPr marL="0" lvl="6" indent="0" algn="l" rtl="0">
              <a:lnSpc>
                <a:spcPct val="100000"/>
              </a:lnSpc>
              <a:spcBef>
                <a:spcPts val="0"/>
              </a:spcBef>
              <a:spcAft>
                <a:spcPts val="0"/>
              </a:spcAft>
              <a:buClr>
                <a:srgbClr val="4D4E4F"/>
              </a:buClr>
              <a:buSzPts val="1100"/>
              <a:buFont typeface="Arial"/>
              <a:buNone/>
              <a:defRPr sz="1100" b="0">
                <a:solidFill>
                  <a:srgbClr val="4D4E4F"/>
                </a:solidFill>
              </a:defRPr>
            </a:lvl7pPr>
            <a:lvl8pPr marL="0" lvl="7" indent="0" algn="l" rtl="0">
              <a:lnSpc>
                <a:spcPct val="100000"/>
              </a:lnSpc>
              <a:spcBef>
                <a:spcPts val="0"/>
              </a:spcBef>
              <a:spcAft>
                <a:spcPts val="0"/>
              </a:spcAft>
              <a:buClr>
                <a:srgbClr val="4D4E4F"/>
              </a:buClr>
              <a:buSzPts val="1100"/>
              <a:buFont typeface="Arial"/>
              <a:buNone/>
              <a:defRPr sz="1100" b="0">
                <a:solidFill>
                  <a:srgbClr val="4D4E4F"/>
                </a:solidFill>
              </a:defRPr>
            </a:lvl8pPr>
            <a:lvl9pPr marL="0" lvl="8" indent="0" algn="l" rtl="0">
              <a:lnSpc>
                <a:spcPct val="100000"/>
              </a:lnSpc>
              <a:spcBef>
                <a:spcPts val="0"/>
              </a:spcBef>
              <a:spcAft>
                <a:spcPts val="0"/>
              </a:spcAft>
              <a:buClr>
                <a:srgbClr val="4D4E4F"/>
              </a:buClr>
              <a:buSzPts val="1100"/>
              <a:buFont typeface="Arial"/>
              <a:buNone/>
              <a:defRPr sz="1100" b="0">
                <a:solidFill>
                  <a:srgbClr val="4D4E4F"/>
                </a:solidFill>
              </a:defRPr>
            </a:lvl9pPr>
          </a:lstStyle>
          <a:p>
            <a:pPr marL="0" lvl="0" indent="0" algn="l" rtl="0">
              <a:spcBef>
                <a:spcPts val="0"/>
              </a:spcBef>
              <a:spcAft>
                <a:spcPts val="0"/>
              </a:spcAft>
              <a:buNone/>
            </a:pPr>
            <a:fld id="{00000000-1234-1234-1234-123412341234}" type="slidenum">
              <a:rPr lang="ru"/>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200025" y="547125"/>
            <a:ext cx="6734175" cy="1307400"/>
          </a:xfrm>
          <a:prstGeom prst="rect">
            <a:avLst/>
          </a:prstGeom>
        </p:spPr>
        <p:txBody>
          <a:bodyPr spcFirstLastPara="1" wrap="square" lIns="19025" tIns="19025" rIns="19025" bIns="19025" anchor="b" anchorCtr="0">
            <a:noAutofit/>
          </a:bodyPr>
          <a:lstStyle/>
          <a:p>
            <a:pPr lvl="0"/>
            <a:r>
              <a:rPr lang="ru-RU" sz="2400" b="1" i="1" dirty="0" smtClean="0"/>
              <a:t>Тема 4 «</a:t>
            </a:r>
            <a:r>
              <a:rPr lang="ru-RU" sz="2400" b="1" i="1" dirty="0"/>
              <a:t>Порядок оказания первой помощи пострадавшим и транспортировка их в безопасное </a:t>
            </a:r>
            <a:r>
              <a:rPr lang="ru-RU" sz="2400" b="1" i="1" dirty="0" smtClean="0"/>
              <a:t>место»</a:t>
            </a:r>
            <a:endParaRPr sz="2400" b="1" i="1" dirty="0"/>
          </a:p>
        </p:txBody>
      </p:sp>
      <p:sp>
        <p:nvSpPr>
          <p:cNvPr id="28" name="Google Shape;28;p5"/>
          <p:cNvSpPr txBox="1">
            <a:spLocks noGrp="1"/>
          </p:cNvSpPr>
          <p:nvPr>
            <p:ph type="body" idx="1"/>
          </p:nvPr>
        </p:nvSpPr>
        <p:spPr>
          <a:xfrm>
            <a:off x="629897" y="4193381"/>
            <a:ext cx="7810500" cy="446400"/>
          </a:xfrm>
          <a:prstGeom prst="rect">
            <a:avLst/>
          </a:prstGeom>
        </p:spPr>
        <p:txBody>
          <a:bodyPr spcFirstLastPara="1" wrap="square" lIns="19025" tIns="19025" rIns="19025" bIns="19025" anchor="t" anchorCtr="0">
            <a:noAutofit/>
          </a:bodyPr>
          <a:lstStyle/>
          <a:p>
            <a:pPr marL="0" lvl="0" indent="0" algn="ctr" rtl="0">
              <a:spcBef>
                <a:spcPts val="0"/>
              </a:spcBef>
              <a:spcAft>
                <a:spcPts val="0"/>
              </a:spcAft>
              <a:buNone/>
            </a:pPr>
            <a:r>
              <a:rPr lang="ru" sz="2200" dirty="0" smtClean="0"/>
              <a:t>Санкт-Петербург</a:t>
            </a:r>
          </a:p>
          <a:p>
            <a:pPr marL="0" lvl="0" indent="0" algn="ctr" rtl="0">
              <a:spcBef>
                <a:spcPts val="0"/>
              </a:spcBef>
              <a:spcAft>
                <a:spcPts val="0"/>
              </a:spcAft>
              <a:buNone/>
            </a:pPr>
            <a:r>
              <a:rPr lang="ru" sz="2200" dirty="0" smtClean="0"/>
              <a:t>2024</a:t>
            </a:r>
            <a:endParaRPr sz="2200" dirty="0"/>
          </a:p>
        </p:txBody>
      </p:sp>
      <p:sp>
        <p:nvSpPr>
          <p:cNvPr id="29" name="Google Shape;29;p5"/>
          <p:cNvSpPr txBox="1">
            <a:spLocks noGrp="1"/>
          </p:cNvSpPr>
          <p:nvPr>
            <p:ph type="sldNum" idx="12"/>
          </p:nvPr>
        </p:nvSpPr>
        <p:spPr>
          <a:xfrm>
            <a:off x="8709450" y="4822031"/>
            <a:ext cx="206100" cy="145500"/>
          </a:xfrm>
          <a:prstGeom prst="rect">
            <a:avLst/>
          </a:prstGeom>
        </p:spPr>
        <p:txBody>
          <a:bodyPr spcFirstLastPara="1" wrap="square" lIns="19025" tIns="19025" rIns="19025" bIns="19025" anchor="t" anchorCtr="0">
            <a:noAutofit/>
          </a:bodyPr>
          <a:lstStyle/>
          <a:p>
            <a:pPr marL="0" lvl="0" indent="0" algn="r" rtl="0">
              <a:spcBef>
                <a:spcPts val="0"/>
              </a:spcBef>
              <a:spcAft>
                <a:spcPts val="0"/>
              </a:spcAft>
              <a:buClr>
                <a:srgbClr val="4D4E4F"/>
              </a:buClr>
              <a:buSzPts val="1100"/>
              <a:buFont typeface="Arial"/>
              <a:buNone/>
            </a:pPr>
            <a:fld id="{00000000-1234-1234-1234-123412341234}" type="slidenum">
              <a:rPr lang="ru"/>
              <a:t>1</a:t>
            </a:fld>
            <a:endParaRPr sz="14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14575"/>
            <a:ext cx="2667000" cy="2667000"/>
          </a:xfrm>
          <a:prstGeom prst="rect">
            <a:avLst/>
          </a:prstGeom>
        </p:spPr>
      </p:pic>
      <p:sp>
        <p:nvSpPr>
          <p:cNvPr id="2" name="Заголовок 1"/>
          <p:cNvSpPr>
            <a:spLocks noGrp="1"/>
          </p:cNvSpPr>
          <p:nvPr>
            <p:ph type="title"/>
          </p:nvPr>
        </p:nvSpPr>
        <p:spPr/>
        <p:txBody>
          <a:bodyPr/>
          <a:lstStyle/>
          <a:p>
            <a:r>
              <a:rPr lang="ru-RU" dirty="0" smtClean="0"/>
              <a:t>Капиллярное кровотечение</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10</a:t>
            </a:fld>
            <a:endParaRPr lang="ru" sz="1400">
              <a:solidFill>
                <a:srgbClr val="000000"/>
              </a:solidFill>
            </a:endParaRPr>
          </a:p>
        </p:txBody>
      </p:sp>
      <p:sp>
        <p:nvSpPr>
          <p:cNvPr id="4" name="Текст 3"/>
          <p:cNvSpPr>
            <a:spLocks noGrp="1"/>
          </p:cNvSpPr>
          <p:nvPr>
            <p:ph type="body" idx="1"/>
          </p:nvPr>
        </p:nvSpPr>
        <p:spPr>
          <a:xfrm>
            <a:off x="239820" y="1066280"/>
            <a:ext cx="7189680" cy="3750300"/>
          </a:xfrm>
        </p:spPr>
        <p:txBody>
          <a:bodyPr/>
          <a:lstStyle/>
          <a:p>
            <a:pPr marL="146050" indent="0">
              <a:buNone/>
            </a:pPr>
            <a:r>
              <a:rPr lang="ru-RU" b="1" dirty="0"/>
              <a:t>Капиллярное кровотечение </a:t>
            </a:r>
            <a:r>
              <a:rPr lang="ru-RU" dirty="0"/>
              <a:t>происходит при повреждении мелких сосудов. Кровь сочится по всей поверхности раны, как из губки. Как правило, такое кровотечение не бывает обильным. Останавливается капиллярное кровотечение наложением давящей повязки непосредственно на рану.</a:t>
            </a:r>
          </a:p>
          <a:p>
            <a:endParaRPr lang="ru-RU" dirty="0"/>
          </a:p>
        </p:txBody>
      </p:sp>
    </p:spTree>
    <p:extLst>
      <p:ext uri="{BB962C8B-B14F-4D97-AF65-F5344CB8AC3E}">
        <p14:creationId xmlns:p14="http://schemas.microsoft.com/office/powerpoint/2010/main" val="341363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Артериальное кровотечение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11</a:t>
            </a:fld>
            <a:endParaRPr lang="ru" sz="1400">
              <a:solidFill>
                <a:srgbClr val="000000"/>
              </a:solidFill>
            </a:endParaRPr>
          </a:p>
        </p:txBody>
      </p:sp>
      <p:sp>
        <p:nvSpPr>
          <p:cNvPr id="4" name="Текст 3"/>
          <p:cNvSpPr>
            <a:spLocks noGrp="1"/>
          </p:cNvSpPr>
          <p:nvPr>
            <p:ph type="body" idx="1"/>
          </p:nvPr>
        </p:nvSpPr>
        <p:spPr>
          <a:xfrm>
            <a:off x="133350" y="590550"/>
            <a:ext cx="8743950" cy="4226030"/>
          </a:xfrm>
        </p:spPr>
        <p:txBody>
          <a:bodyPr/>
          <a:lstStyle/>
          <a:p>
            <a:r>
              <a:rPr lang="ru-RU" dirty="0"/>
              <a:t>Артериальное кровотечение определяется по алому, ярко-красному цвету крови, которая выбрасывается из раны пульсирующей струей, иногда в виде фонтана. Оно опасно для жизни, так как раненый за короткий промежуток времени может потерять большое количество крови. Поэтому необходимо быстро остановить кровотечение. Самым простым способом его остановки является пальцевое прижатие артерии выше места ранения.</a:t>
            </a:r>
          </a:p>
          <a:p>
            <a:r>
              <a:rPr lang="ru-RU" dirty="0"/>
              <a:t>Однако прижатие артерии применимо лишь в течение короткого срока, необходимого для подготовки наложения жгута или закрутки (на конечностях) или стерильной давящей повязки на других участках тела.</a:t>
            </a:r>
          </a:p>
          <a:p>
            <a:endParaRPr lang="ru-RU" dirty="0"/>
          </a:p>
        </p:txBody>
      </p:sp>
    </p:spTree>
    <p:extLst>
      <p:ext uri="{BB962C8B-B14F-4D97-AF65-F5344CB8AC3E}">
        <p14:creationId xmlns:p14="http://schemas.microsoft.com/office/powerpoint/2010/main" val="190312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503" y="109100"/>
            <a:ext cx="6256200" cy="440700"/>
          </a:xfrm>
        </p:spPr>
        <p:txBody>
          <a:bodyPr/>
          <a:lstStyle/>
          <a:p>
            <a:r>
              <a:rPr lang="ru-RU" sz="1800" dirty="0" smtClean="0"/>
              <a:t>Наложение жгута (закрутки)</a:t>
            </a:r>
            <a:endParaRPr lang="ru-RU" sz="1800"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12</a:t>
            </a:fld>
            <a:endParaRPr lang="ru" sz="1400">
              <a:solidFill>
                <a:srgbClr val="000000"/>
              </a:solidFill>
            </a:endParaRPr>
          </a:p>
        </p:txBody>
      </p:sp>
      <p:sp>
        <p:nvSpPr>
          <p:cNvPr id="4" name="Текст 3"/>
          <p:cNvSpPr>
            <a:spLocks noGrp="1"/>
          </p:cNvSpPr>
          <p:nvPr>
            <p:ph type="body" idx="1"/>
          </p:nvPr>
        </p:nvSpPr>
        <p:spPr>
          <a:xfrm>
            <a:off x="142875" y="228600"/>
            <a:ext cx="8820150" cy="4397480"/>
          </a:xfrm>
        </p:spPr>
        <p:txBody>
          <a:bodyPr/>
          <a:lstStyle/>
          <a:p>
            <a:pPr marL="146050" indent="0">
              <a:lnSpc>
                <a:spcPct val="100000"/>
              </a:lnSpc>
              <a:buNone/>
            </a:pPr>
            <a:r>
              <a:rPr lang="ru-RU" sz="1400" dirty="0"/>
              <a:t>При наложении жгута (закрутки) необходимо соблюдать следующие правила:</a:t>
            </a:r>
          </a:p>
          <a:p>
            <a:pPr>
              <a:lnSpc>
                <a:spcPct val="100000"/>
              </a:lnSpc>
            </a:pPr>
            <a:r>
              <a:rPr lang="ru-RU" sz="1400" dirty="0" smtClean="0"/>
              <a:t>жгут </a:t>
            </a:r>
            <a:r>
              <a:rPr lang="ru-RU" sz="1400" dirty="0"/>
              <a:t>(закрутку) накладывать как можно ближе к кровоточащей ране и центральнее от раны по отношению к туловищу;</a:t>
            </a:r>
          </a:p>
          <a:p>
            <a:pPr>
              <a:lnSpc>
                <a:spcPct val="100000"/>
              </a:lnSpc>
            </a:pPr>
            <a:r>
              <a:rPr lang="ru-RU" sz="1400" dirty="0" smtClean="0"/>
              <a:t>жгут </a:t>
            </a:r>
            <a:r>
              <a:rPr lang="ru-RU" sz="1400" dirty="0"/>
              <a:t>(закрутку) следует накладывать поверх одежды (или поверх нескольких туров бинтов); наложенный жгут (закрутка) должен быть хорошо виден, его нельзя закрывать одеждой или бинтом;</a:t>
            </a:r>
          </a:p>
          <a:p>
            <a:pPr>
              <a:lnSpc>
                <a:spcPct val="100000"/>
              </a:lnSpc>
            </a:pPr>
            <a:r>
              <a:rPr lang="ru-RU" sz="1400" dirty="0" smtClean="0"/>
              <a:t>затягивать </a:t>
            </a:r>
            <a:r>
              <a:rPr lang="ru-RU" sz="1400" dirty="0"/>
              <a:t>жгут (закрутку) надлежит до прекращения кровотечения; чрезмерное затягивание жгута (закрутки) увеличивает болевые ощущения и нередко травмирует нервные стволы; слабо затянутый жгут (закрутка) усиливает кровотечение;</a:t>
            </a:r>
          </a:p>
          <a:p>
            <a:pPr>
              <a:lnSpc>
                <a:spcPct val="100000"/>
              </a:lnSpc>
            </a:pPr>
            <a:r>
              <a:rPr lang="ru-RU" sz="1400" dirty="0" smtClean="0"/>
              <a:t>в </a:t>
            </a:r>
            <a:r>
              <a:rPr lang="ru-RU" sz="1400" dirty="0"/>
              <a:t>холодное время года конечность ниже жгута (закрутки) следует тепло укутать, но нельзя применять искусственное согревание;</a:t>
            </a:r>
          </a:p>
          <a:p>
            <a:pPr>
              <a:lnSpc>
                <a:spcPct val="100000"/>
              </a:lnSpc>
            </a:pPr>
            <a:r>
              <a:rPr lang="ru-RU" sz="1400" dirty="0" smtClean="0"/>
              <a:t>жгут </a:t>
            </a:r>
            <a:r>
              <a:rPr lang="ru-RU" sz="1400" dirty="0"/>
              <a:t>(закрутку) нельзя держать более 1,5-2 часов, иначе может наступить омертвление конечности. Если после наложения жгута (закрутки) прошло 1,5-2 часа, то жгут нужно слегка и плавно ослабить. Поврежденную артерию в это время прижать пальцами выше раны, а затем жгут снова наложить, но чуть выше того места, где он был наложен ранее.</a:t>
            </a:r>
          </a:p>
          <a:p>
            <a:pPr marL="146050" indent="0">
              <a:lnSpc>
                <a:spcPct val="100000"/>
              </a:lnSpc>
              <a:buNone/>
            </a:pPr>
            <a:r>
              <a:rPr lang="ru-RU" sz="1400" dirty="0"/>
              <a:t>Под жгут (закрутку) обязательно подкладывают записку, в которой указывается время (часы, минуты) их наложения.</a:t>
            </a:r>
          </a:p>
          <a:p>
            <a:pPr>
              <a:lnSpc>
                <a:spcPct val="100000"/>
              </a:lnSpc>
            </a:pPr>
            <a:endParaRPr lang="ru-RU" sz="1400" dirty="0"/>
          </a:p>
        </p:txBody>
      </p:sp>
    </p:spTree>
    <p:extLst>
      <p:ext uri="{BB962C8B-B14F-4D97-AF65-F5344CB8AC3E}">
        <p14:creationId xmlns:p14="http://schemas.microsoft.com/office/powerpoint/2010/main" val="421415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910" y="3356863"/>
            <a:ext cx="5462040" cy="1786637"/>
          </a:xfrm>
          <a:prstGeom prst="rect">
            <a:avLst/>
          </a:prstGeom>
        </p:spPr>
      </p:pic>
      <p:sp>
        <p:nvSpPr>
          <p:cNvPr id="2" name="Заголовок 1"/>
          <p:cNvSpPr>
            <a:spLocks noGrp="1"/>
          </p:cNvSpPr>
          <p:nvPr>
            <p:ph type="title"/>
          </p:nvPr>
        </p:nvSpPr>
        <p:spPr/>
        <p:txBody>
          <a:bodyPr/>
          <a:lstStyle/>
          <a:p>
            <a:r>
              <a:rPr lang="ru-RU" sz="1800" dirty="0" smtClean="0"/>
              <a:t>Остановка кровотечения путем сгибания конечностей</a:t>
            </a:r>
            <a:endParaRPr lang="ru-RU" sz="1800"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13</a:t>
            </a:fld>
            <a:endParaRPr lang="ru" sz="1400">
              <a:solidFill>
                <a:srgbClr val="000000"/>
              </a:solidFill>
            </a:endParaRPr>
          </a:p>
        </p:txBody>
      </p:sp>
      <p:sp>
        <p:nvSpPr>
          <p:cNvPr id="4" name="Текст 3"/>
          <p:cNvSpPr>
            <a:spLocks noGrp="1"/>
          </p:cNvSpPr>
          <p:nvPr>
            <p:ph type="body" idx="1"/>
          </p:nvPr>
        </p:nvSpPr>
        <p:spPr>
          <a:xfrm>
            <a:off x="114300" y="638175"/>
            <a:ext cx="8696325" cy="4178405"/>
          </a:xfrm>
        </p:spPr>
        <p:txBody>
          <a:bodyPr/>
          <a:lstStyle/>
          <a:p>
            <a:r>
              <a:rPr lang="ru-RU" sz="1600" dirty="0" smtClean="0"/>
              <a:t>Для </a:t>
            </a:r>
            <a:r>
              <a:rPr lang="ru-RU" sz="1600" dirty="0"/>
              <a:t>остановки кровотечения из ран кисти и предплечья нужно положить свернутый из марли, ваты или другого мягкого материала валик в локтевой сгиб, согнуть руку в локте и плотно привязать предплечье к плечу.</a:t>
            </a:r>
          </a:p>
          <a:p>
            <a:r>
              <a:rPr lang="ru-RU" sz="1600" dirty="0"/>
              <a:t>Для остановки кровотечения из плечевой артерии валик кладут в подмышечную впадину и согнутую в локте руку крепко прибинтовывают к грудной клетке.</a:t>
            </a:r>
          </a:p>
          <a:p>
            <a:r>
              <a:rPr lang="ru-RU" sz="1600" dirty="0"/>
              <a:t>При кровотечении в подмышечной впадине согнутые в локте руки максимально отводят назад и локти связывают.</a:t>
            </a:r>
          </a:p>
          <a:p>
            <a:endParaRPr lang="ru-RU" dirty="0"/>
          </a:p>
        </p:txBody>
      </p:sp>
    </p:spTree>
    <p:extLst>
      <p:ext uri="{BB962C8B-B14F-4D97-AF65-F5344CB8AC3E}">
        <p14:creationId xmlns:p14="http://schemas.microsoft.com/office/powerpoint/2010/main" val="114157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Венозное кровотечение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14</a:t>
            </a:fld>
            <a:endParaRPr lang="ru" sz="1400">
              <a:solidFill>
                <a:srgbClr val="000000"/>
              </a:solidFill>
            </a:endParaRPr>
          </a:p>
        </p:txBody>
      </p:sp>
      <p:sp>
        <p:nvSpPr>
          <p:cNvPr id="4" name="Текст 3"/>
          <p:cNvSpPr>
            <a:spLocks noGrp="1"/>
          </p:cNvSpPr>
          <p:nvPr>
            <p:ph type="body" idx="1"/>
          </p:nvPr>
        </p:nvSpPr>
        <p:spPr/>
        <p:txBody>
          <a:bodyPr/>
          <a:lstStyle/>
          <a:p>
            <a:r>
              <a:rPr lang="ru-RU" b="1" dirty="0"/>
              <a:t>Венозное кровотечение </a:t>
            </a:r>
            <a:r>
              <a:rPr lang="ru-RU" dirty="0"/>
              <a:t>определяется по темно-красному, вишневому цвету крови, которая вытекает из раны непрерывной струей, но медленно, без толчков.</a:t>
            </a:r>
          </a:p>
          <a:p>
            <a:r>
              <a:rPr lang="ru-RU" dirty="0"/>
              <a:t>Такое кровотечение может быть обильным. Для его остановки достаточно наложить стерильную тугую давящую повязку и придать возвышенное положение пострадавшей части тела. При повреждении крупных вен на конечности накладывают жгут.</a:t>
            </a:r>
          </a:p>
          <a:p>
            <a:pPr marL="146050" indent="0">
              <a:buNone/>
            </a:pPr>
            <a:endParaRPr lang="ru-RU" dirty="0"/>
          </a:p>
        </p:txBody>
      </p:sp>
    </p:spTree>
    <p:extLst>
      <p:ext uri="{BB962C8B-B14F-4D97-AF65-F5344CB8AC3E}">
        <p14:creationId xmlns:p14="http://schemas.microsoft.com/office/powerpoint/2010/main" val="16741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и приемы наложения повязок</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15</a:t>
            </a:fld>
            <a:endParaRPr lang="ru" sz="1400">
              <a:solidFill>
                <a:srgbClr val="000000"/>
              </a:solidFill>
            </a:endParaRPr>
          </a:p>
        </p:txBody>
      </p:sp>
      <p:sp>
        <p:nvSpPr>
          <p:cNvPr id="4" name="Текст 3"/>
          <p:cNvSpPr>
            <a:spLocks noGrp="1"/>
          </p:cNvSpPr>
          <p:nvPr>
            <p:ph type="body" idx="1"/>
          </p:nvPr>
        </p:nvSpPr>
        <p:spPr>
          <a:xfrm>
            <a:off x="228600" y="666750"/>
            <a:ext cx="8629650" cy="4149830"/>
          </a:xfrm>
        </p:spPr>
        <p:txBody>
          <a:bodyPr/>
          <a:lstStyle/>
          <a:p>
            <a:pPr marL="146050" indent="0">
              <a:lnSpc>
                <a:spcPct val="100000"/>
              </a:lnSpc>
              <a:buNone/>
            </a:pPr>
            <a:r>
              <a:rPr lang="ru-RU" sz="1400" dirty="0"/>
              <a:t>Никогда не следует промывать рану водой, так как при этом в нее могут быть занесены </a:t>
            </a:r>
            <a:r>
              <a:rPr lang="ru-RU" sz="1400" dirty="0" smtClean="0"/>
              <a:t>микробы.</a:t>
            </a:r>
            <a:endParaRPr lang="ru-RU" sz="1400" dirty="0"/>
          </a:p>
          <a:p>
            <a:pPr marL="146050" indent="0">
              <a:lnSpc>
                <a:spcPct val="100000"/>
              </a:lnSpc>
              <a:buNone/>
            </a:pPr>
            <a:r>
              <a:rPr lang="ru-RU" sz="1400" dirty="0" smtClean="0"/>
              <a:t>При </a:t>
            </a:r>
            <a:r>
              <a:rPr lang="ru-RU" sz="1400" dirty="0"/>
              <a:t>попадании в рану кусков дерева, обрывков одежды, земли и т. п. вынимать их можно лишь в том случае, если они находятся на поверхности раны.</a:t>
            </a:r>
          </a:p>
          <a:p>
            <a:pPr marL="146050" indent="0">
              <a:lnSpc>
                <a:spcPct val="100000"/>
              </a:lnSpc>
              <a:buNone/>
            </a:pPr>
            <a:r>
              <a:rPr lang="ru-RU" sz="1400" dirty="0" smtClean="0"/>
              <a:t>Нельзя </a:t>
            </a:r>
            <a:r>
              <a:rPr lang="ru-RU" sz="1400" dirty="0"/>
              <a:t>касаться поверхности раны (ожоговой поверхности) руками, так как на коже рук особенно много микробов.</a:t>
            </a:r>
          </a:p>
          <a:p>
            <a:pPr marL="146050" indent="0">
              <a:lnSpc>
                <a:spcPct val="100000"/>
              </a:lnSpc>
              <a:buNone/>
            </a:pPr>
            <a:r>
              <a:rPr lang="ru-RU" sz="1400" dirty="0"/>
              <a:t>Перевязку следует делать только чисто вымытыми руками, по возможности протертыми спиртом или одеколоном.</a:t>
            </a:r>
          </a:p>
          <a:p>
            <a:pPr marL="146050" indent="0">
              <a:lnSpc>
                <a:spcPct val="100000"/>
              </a:lnSpc>
              <a:buNone/>
            </a:pPr>
            <a:r>
              <a:rPr lang="ru-RU" sz="1400" dirty="0"/>
              <a:t>Перевязочный материал, которым закрывают рану, должен быть стерильным.</a:t>
            </a:r>
          </a:p>
          <a:p>
            <a:pPr marL="146050" indent="0">
              <a:lnSpc>
                <a:spcPct val="100000"/>
              </a:lnSpc>
              <a:buNone/>
            </a:pPr>
            <a:r>
              <a:rPr lang="ru-RU" sz="1400" dirty="0"/>
              <a:t>В случае отсутствия стерильного перевязочного материала допустимо использование чисто выстиранного платка или куска ткани, предпочтительно белого цвета, предварительно проглаженного горячим утюгом.</a:t>
            </a:r>
          </a:p>
          <a:p>
            <a:pPr marL="146050" indent="0">
              <a:lnSpc>
                <a:spcPct val="100000"/>
              </a:lnSpc>
              <a:buNone/>
            </a:pPr>
            <a:r>
              <a:rPr lang="ru-RU" sz="1400" dirty="0"/>
              <a:t>Перед наложением повязки кожу вокруг раны нужно протереть спиртом (водкой, одеколоном), причем протирать следует в направлении от раны, а затем смазать кожу йодной настойкой.</a:t>
            </a:r>
          </a:p>
          <a:p>
            <a:endParaRPr lang="ru-RU" sz="1200" dirty="0"/>
          </a:p>
        </p:txBody>
      </p:sp>
    </p:spTree>
    <p:extLst>
      <p:ext uri="{BB962C8B-B14F-4D97-AF65-F5344CB8AC3E}">
        <p14:creationId xmlns:p14="http://schemas.microsoft.com/office/powerpoint/2010/main" val="160327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16</a:t>
            </a:fld>
            <a:endParaRPr lang="ru" sz="1400">
              <a:solidFill>
                <a:srgbClr val="000000"/>
              </a:solidFill>
            </a:endParaRPr>
          </a:p>
        </p:txBody>
      </p:sp>
      <p:sp>
        <p:nvSpPr>
          <p:cNvPr id="4" name="Текст 3"/>
          <p:cNvSpPr>
            <a:spLocks noGrp="1"/>
          </p:cNvSpPr>
          <p:nvPr>
            <p:ph type="body" idx="1"/>
          </p:nvPr>
        </p:nvSpPr>
        <p:spPr>
          <a:xfrm>
            <a:off x="0" y="438150"/>
            <a:ext cx="2819400" cy="3750300"/>
          </a:xfrm>
        </p:spPr>
        <p:txBody>
          <a:bodyPr/>
          <a:lstStyle/>
          <a:p>
            <a:pPr marL="146050" indent="0">
              <a:lnSpc>
                <a:spcPct val="100000"/>
              </a:lnSpc>
              <a:buNone/>
            </a:pPr>
            <a:r>
              <a:rPr lang="ru-RU" sz="1400" dirty="0"/>
              <a:t>Перед тем, как наложить повязку, на рану накладывают марлевые салфетки (одну или несколько, в зависимости от величины раны), после чего рану бинтуют. </a:t>
            </a:r>
            <a:r>
              <a:rPr lang="ru-RU" sz="1400" dirty="0" err="1"/>
              <a:t>Бинтование</a:t>
            </a:r>
            <a:r>
              <a:rPr lang="ru-RU" sz="1400" dirty="0"/>
              <a:t> обычно производят слева направо, круговыми ходами бинта. Бинт берут в правую руку, свободный конец его захватывают большим и указательным пальцами левой руки и накладывают на подлежащую </a:t>
            </a:r>
            <a:r>
              <a:rPr lang="ru-RU" sz="1400" dirty="0" err="1"/>
              <a:t>бинтованию</a:t>
            </a:r>
            <a:r>
              <a:rPr lang="ru-RU" sz="1400" dirty="0"/>
              <a:t> часть тела. </a:t>
            </a:r>
            <a:r>
              <a:rPr lang="ru-RU" sz="1400" dirty="0" err="1"/>
              <a:t>Бинтование</a:t>
            </a:r>
            <a:r>
              <a:rPr lang="ru-RU" sz="1400" dirty="0"/>
              <a:t> производят достаточно туго, однако бинт не должен врезаться в тело и затруднять кровообращение.</a:t>
            </a:r>
          </a:p>
          <a:p>
            <a:pPr>
              <a:lnSpc>
                <a:spcPct val="100000"/>
              </a:lnSpc>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0" y="752475"/>
            <a:ext cx="6191250" cy="3829050"/>
          </a:xfrm>
          <a:prstGeom prst="rect">
            <a:avLst/>
          </a:prstGeom>
        </p:spPr>
      </p:pic>
    </p:spTree>
    <p:extLst>
      <p:ext uri="{BB962C8B-B14F-4D97-AF65-F5344CB8AC3E}">
        <p14:creationId xmlns:p14="http://schemas.microsoft.com/office/powerpoint/2010/main" val="9458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Третий учебный вопрос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17</a:t>
            </a:fld>
            <a:endParaRPr lang="ru" sz="1400">
              <a:solidFill>
                <a:srgbClr val="000000"/>
              </a:solidFill>
            </a:endParaRPr>
          </a:p>
        </p:txBody>
      </p:sp>
      <p:sp>
        <p:nvSpPr>
          <p:cNvPr id="4" name="Текст 3"/>
          <p:cNvSpPr>
            <a:spLocks noGrp="1"/>
          </p:cNvSpPr>
          <p:nvPr>
            <p:ph type="body" idx="1"/>
          </p:nvPr>
        </p:nvSpPr>
        <p:spPr>
          <a:xfrm>
            <a:off x="439845" y="1457324"/>
            <a:ext cx="8264400" cy="3359255"/>
          </a:xfrm>
        </p:spPr>
        <p:txBody>
          <a:bodyPr/>
          <a:lstStyle/>
          <a:p>
            <a:pPr marL="146050" lvl="2" indent="0" algn="ctr">
              <a:buNone/>
            </a:pPr>
            <a:r>
              <a:rPr lang="ru-RU" b="1" i="1" dirty="0" smtClean="0"/>
              <a:t>Оказание первой</a:t>
            </a:r>
            <a:r>
              <a:rPr lang="ru-RU" b="1" i="1" dirty="0"/>
              <a:t> </a:t>
            </a:r>
            <a:r>
              <a:rPr lang="ru-RU" b="1" i="1" dirty="0" smtClean="0"/>
              <a:t>помощи</a:t>
            </a:r>
            <a:r>
              <a:rPr lang="ru-RU" b="1" i="1" dirty="0"/>
              <a:t> </a:t>
            </a:r>
            <a:r>
              <a:rPr lang="ru-RU" b="1" i="1" dirty="0" smtClean="0"/>
              <a:t>при</a:t>
            </a:r>
            <a:r>
              <a:rPr lang="ru-RU" b="1" i="1" dirty="0"/>
              <a:t>	</a:t>
            </a:r>
            <a:r>
              <a:rPr lang="ru-RU" b="1" i="1" dirty="0" smtClean="0"/>
              <a:t>переломах, ожогах, шоке, обмороке, поражении </a:t>
            </a:r>
            <a:r>
              <a:rPr lang="ru-RU" b="1" i="1" dirty="0"/>
              <a:t>электрическим током</a:t>
            </a:r>
          </a:p>
          <a:p>
            <a:endParaRPr lang="ru-RU" dirty="0"/>
          </a:p>
        </p:txBody>
      </p:sp>
    </p:spTree>
    <p:extLst>
      <p:ext uri="{BB962C8B-B14F-4D97-AF65-F5344CB8AC3E}">
        <p14:creationId xmlns:p14="http://schemas.microsoft.com/office/powerpoint/2010/main" val="236473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Переломы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18</a:t>
            </a:fld>
            <a:endParaRPr lang="ru" sz="1400">
              <a:solidFill>
                <a:srgbClr val="000000"/>
              </a:solidFill>
            </a:endParaRPr>
          </a:p>
        </p:txBody>
      </p:sp>
      <p:sp>
        <p:nvSpPr>
          <p:cNvPr id="4" name="Текст 3"/>
          <p:cNvSpPr>
            <a:spLocks noGrp="1"/>
          </p:cNvSpPr>
          <p:nvPr>
            <p:ph type="body" idx="1"/>
          </p:nvPr>
        </p:nvSpPr>
        <p:spPr>
          <a:xfrm>
            <a:off x="142874" y="733425"/>
            <a:ext cx="8886826" cy="4083155"/>
          </a:xfrm>
        </p:spPr>
        <p:txBody>
          <a:bodyPr/>
          <a:lstStyle/>
          <a:p>
            <a:pPr marL="146050" indent="0">
              <a:lnSpc>
                <a:spcPct val="100000"/>
              </a:lnSpc>
              <a:buNone/>
            </a:pPr>
            <a:r>
              <a:rPr lang="ru-RU" sz="1400" dirty="0"/>
              <a:t>Оказывая первую помощь при переломе, необходимо обеспечить неподвижность места перелома, чем уменьшается боль и предотвращается дальнейшее смещение костных обломков. Это достигается наложением на поврежденную часть тела иммобилизующей, то есть создающей неподвижность повязки</a:t>
            </a:r>
            <a:r>
              <a:rPr lang="ru-RU" sz="1400" dirty="0" smtClean="0"/>
              <a:t>.</a:t>
            </a:r>
          </a:p>
          <a:p>
            <a:pPr marL="146050" indent="0">
              <a:lnSpc>
                <a:spcPct val="100000"/>
              </a:lnSpc>
              <a:buNone/>
            </a:pPr>
            <a:r>
              <a:rPr lang="ru-RU" sz="1400" dirty="0"/>
              <a:t>Накладывая шины, необходимо соблюдать следующие правила:</a:t>
            </a:r>
          </a:p>
          <a:p>
            <a:pPr>
              <a:lnSpc>
                <a:spcPct val="100000"/>
              </a:lnSpc>
            </a:pPr>
            <a:r>
              <a:rPr lang="ru-RU" sz="1400" dirty="0" smtClean="0"/>
              <a:t>поврежденную </a:t>
            </a:r>
            <a:r>
              <a:rPr lang="ru-RU" sz="1400" dirty="0"/>
              <a:t>конечность нельзя вытягивать;</a:t>
            </a:r>
          </a:p>
          <a:p>
            <a:pPr>
              <a:lnSpc>
                <a:spcPct val="100000"/>
              </a:lnSpc>
            </a:pPr>
            <a:r>
              <a:rPr lang="ru-RU" sz="1400" dirty="0" smtClean="0"/>
              <a:t>если </a:t>
            </a:r>
            <a:r>
              <a:rPr lang="ru-RU" sz="1400" dirty="0"/>
              <a:t>в месте перелома имеется открытая рана и наблюдается сильное кровотечение, то сначала накладывают жгут выше раны и перелома, затем повязку на рану, а после этого - шины с двух сторон конечностей;</a:t>
            </a:r>
          </a:p>
          <a:p>
            <a:pPr>
              <a:lnSpc>
                <a:spcPct val="100000"/>
              </a:lnSpc>
            </a:pPr>
            <a:r>
              <a:rPr lang="ru-RU" sz="1400" dirty="0" smtClean="0"/>
              <a:t>обе </a:t>
            </a:r>
            <a:r>
              <a:rPr lang="ru-RU" sz="1400" dirty="0"/>
              <a:t>шины должны захватывать суставы, расположенные выше и ниже места перелома;</a:t>
            </a:r>
          </a:p>
          <a:p>
            <a:pPr>
              <a:lnSpc>
                <a:spcPct val="100000"/>
              </a:lnSpc>
            </a:pPr>
            <a:r>
              <a:rPr lang="ru-RU" sz="1400" dirty="0" smtClean="0"/>
              <a:t>шина </a:t>
            </a:r>
            <a:r>
              <a:rPr lang="ru-RU" sz="1400" dirty="0"/>
              <a:t>перед наложением должна быть обернута ватой </a:t>
            </a:r>
            <a:r>
              <a:rPr lang="ru-RU" sz="1400" dirty="0" smtClean="0"/>
              <a:t>или </a:t>
            </a:r>
            <a:r>
              <a:rPr lang="ru-RU" sz="1400" dirty="0"/>
              <a:t>мягкой тканью.</a:t>
            </a:r>
          </a:p>
          <a:p>
            <a:pPr marL="146050" indent="0">
              <a:buNone/>
            </a:pPr>
            <a:endParaRPr lang="ru-RU" dirty="0"/>
          </a:p>
          <a:p>
            <a:endParaRPr lang="ru-RU" dirty="0"/>
          </a:p>
        </p:txBody>
      </p:sp>
    </p:spTree>
    <p:extLst>
      <p:ext uri="{BB962C8B-B14F-4D97-AF65-F5344CB8AC3E}">
        <p14:creationId xmlns:p14="http://schemas.microsoft.com/office/powerpoint/2010/main" val="60565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49" y="3276924"/>
            <a:ext cx="5486401" cy="1866576"/>
          </a:xfrm>
          <a:prstGeom prst="rect">
            <a:avLst/>
          </a:prstGeom>
        </p:spPr>
      </p:pic>
      <p:sp>
        <p:nvSpPr>
          <p:cNvPr id="2" name="Заголовок 1"/>
          <p:cNvSpPr>
            <a:spLocks noGrp="1"/>
          </p:cNvSpPr>
          <p:nvPr>
            <p:ph type="title"/>
          </p:nvPr>
        </p:nvSpPr>
        <p:spPr>
          <a:xfrm>
            <a:off x="404828" y="118625"/>
            <a:ext cx="6256200" cy="440700"/>
          </a:xfrm>
        </p:spPr>
        <p:txBody>
          <a:bodyPr/>
          <a:lstStyle/>
          <a:p>
            <a:r>
              <a:rPr lang="ru-RU" dirty="0" smtClean="0"/>
              <a:t>Ожоги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19</a:t>
            </a:fld>
            <a:endParaRPr lang="ru" sz="1400">
              <a:solidFill>
                <a:srgbClr val="000000"/>
              </a:solidFill>
            </a:endParaRPr>
          </a:p>
        </p:txBody>
      </p:sp>
      <p:sp>
        <p:nvSpPr>
          <p:cNvPr id="4" name="Текст 3"/>
          <p:cNvSpPr>
            <a:spLocks noGrp="1"/>
          </p:cNvSpPr>
          <p:nvPr>
            <p:ph type="body" idx="1"/>
          </p:nvPr>
        </p:nvSpPr>
        <p:spPr>
          <a:xfrm>
            <a:off x="114300" y="333375"/>
            <a:ext cx="8686800" cy="3457575"/>
          </a:xfrm>
        </p:spPr>
        <p:txBody>
          <a:bodyPr/>
          <a:lstStyle/>
          <a:p>
            <a:pPr marL="146050" indent="0">
              <a:lnSpc>
                <a:spcPct val="100000"/>
              </a:lnSpc>
              <a:buNone/>
            </a:pPr>
            <a:r>
              <a:rPr lang="ru-RU" sz="1400" b="1" dirty="0" smtClean="0"/>
              <a:t>Ожоги</a:t>
            </a:r>
            <a:r>
              <a:rPr lang="ru-RU" sz="1400" dirty="0" smtClean="0"/>
              <a:t> </a:t>
            </a:r>
            <a:r>
              <a:rPr lang="ru-RU" sz="1400" dirty="0"/>
              <a:t>могут быть действием светового излучения ядерного взрыва, а также высокой температуры (пламя, горячий пар, кипяток) или едких химических веществ (крепкие кислоты, щелочи).</a:t>
            </a:r>
          </a:p>
          <a:p>
            <a:pPr marL="146050" indent="0">
              <a:lnSpc>
                <a:spcPct val="100000"/>
              </a:lnSpc>
              <a:buNone/>
            </a:pPr>
            <a:r>
              <a:rPr lang="ru-RU" sz="1400" dirty="0"/>
              <a:t>Различают ожоги:</a:t>
            </a:r>
          </a:p>
          <a:p>
            <a:pPr>
              <a:lnSpc>
                <a:spcPct val="100000"/>
              </a:lnSpc>
            </a:pPr>
            <a:r>
              <a:rPr lang="ru-RU" sz="1400" b="1" dirty="0"/>
              <a:t>I степени</a:t>
            </a:r>
            <a:r>
              <a:rPr lang="ru-RU" sz="1400" dirty="0"/>
              <a:t>, когда на обожженном месте имеется покраснение и чувствуется боль;</a:t>
            </a:r>
          </a:p>
          <a:p>
            <a:pPr lvl="0">
              <a:lnSpc>
                <a:spcPct val="100000"/>
              </a:lnSpc>
            </a:pPr>
            <a:r>
              <a:rPr lang="en-US" sz="1400" b="1" dirty="0" smtClean="0"/>
              <a:t>II </a:t>
            </a:r>
            <a:r>
              <a:rPr lang="ru-RU" sz="1400" b="1" dirty="0" smtClean="0"/>
              <a:t>степени</a:t>
            </a:r>
            <a:r>
              <a:rPr lang="ru-RU" sz="1400" dirty="0"/>
              <a:t>, когда на месте ожога имеются пузыри;</a:t>
            </a:r>
          </a:p>
          <a:p>
            <a:pPr lvl="0">
              <a:lnSpc>
                <a:spcPct val="100000"/>
              </a:lnSpc>
            </a:pPr>
            <a:r>
              <a:rPr lang="en-US" sz="1400" b="1" dirty="0" smtClean="0"/>
              <a:t>III </a:t>
            </a:r>
            <a:r>
              <a:rPr lang="ru-RU" sz="1400" b="1" dirty="0" smtClean="0"/>
              <a:t>степени </a:t>
            </a:r>
            <a:r>
              <a:rPr lang="ru-RU" sz="1400" dirty="0" smtClean="0"/>
              <a:t>, </a:t>
            </a:r>
            <a:r>
              <a:rPr lang="ru-RU" sz="1400" dirty="0"/>
              <a:t>характеризующиеся омертвлением всех слоев кожи;</a:t>
            </a:r>
          </a:p>
          <a:p>
            <a:pPr lvl="0">
              <a:lnSpc>
                <a:spcPct val="100000"/>
              </a:lnSpc>
            </a:pPr>
            <a:r>
              <a:rPr lang="en-US" sz="1400" b="1" dirty="0" smtClean="0"/>
              <a:t>IV </a:t>
            </a:r>
            <a:r>
              <a:rPr lang="ru-RU" sz="1400" b="1" dirty="0" smtClean="0"/>
              <a:t>степени </a:t>
            </a:r>
            <a:r>
              <a:rPr lang="ru-RU" sz="1400" dirty="0" smtClean="0"/>
              <a:t>, </a:t>
            </a:r>
            <a:r>
              <a:rPr lang="ru-RU" sz="1400" dirty="0"/>
              <a:t>когда поражена не только кожа, но и ткани: сухожилия, мышцы, кости. </a:t>
            </a:r>
            <a:endParaRPr lang="en-US" sz="1400" dirty="0" smtClean="0"/>
          </a:p>
          <a:p>
            <a:pPr marL="146050" lvl="0" indent="0">
              <a:lnSpc>
                <a:spcPct val="100000"/>
              </a:lnSpc>
              <a:buNone/>
            </a:pPr>
            <a:r>
              <a:rPr lang="ru-RU" sz="1400" dirty="0" smtClean="0"/>
              <a:t>Ожоги </a:t>
            </a:r>
            <a:r>
              <a:rPr lang="ru-RU" sz="1400" dirty="0"/>
              <a:t>площадью более 1/3 поверхности тела опасны для жизни.</a:t>
            </a:r>
          </a:p>
          <a:p>
            <a:endParaRPr lang="ru-RU" dirty="0"/>
          </a:p>
        </p:txBody>
      </p:sp>
    </p:spTree>
    <p:extLst>
      <p:ext uri="{BB962C8B-B14F-4D97-AF65-F5344CB8AC3E}">
        <p14:creationId xmlns:p14="http://schemas.microsoft.com/office/powerpoint/2010/main" val="185611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Первый учебный вопрос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a:t>
            </a:fld>
            <a:endParaRPr lang="ru" sz="1400">
              <a:solidFill>
                <a:srgbClr val="000000"/>
              </a:solidFill>
            </a:endParaRPr>
          </a:p>
        </p:txBody>
      </p:sp>
      <p:sp>
        <p:nvSpPr>
          <p:cNvPr id="4" name="Текст 3"/>
          <p:cNvSpPr>
            <a:spLocks noGrp="1"/>
          </p:cNvSpPr>
          <p:nvPr>
            <p:ph type="body" idx="1"/>
          </p:nvPr>
        </p:nvSpPr>
        <p:spPr>
          <a:xfrm>
            <a:off x="439845" y="1447800"/>
            <a:ext cx="8264400" cy="3368780"/>
          </a:xfrm>
        </p:spPr>
        <p:txBody>
          <a:bodyPr/>
          <a:lstStyle/>
          <a:p>
            <a:pPr marL="146050" indent="0" algn="ctr">
              <a:buNone/>
            </a:pPr>
            <a:r>
              <a:rPr lang="ru-RU" b="1" i="1" dirty="0"/>
              <a:t>Перечень состояний, при которых оказывается первая помощь и перечень мероприятий по оказанию первой </a:t>
            </a:r>
            <a:r>
              <a:rPr lang="ru-RU" b="1" i="1" dirty="0" smtClean="0"/>
              <a:t>помощи</a:t>
            </a:r>
            <a:endParaRPr lang="ru-RU" b="1" i="1" dirty="0"/>
          </a:p>
        </p:txBody>
      </p:sp>
    </p:spTree>
    <p:extLst>
      <p:ext uri="{BB962C8B-B14F-4D97-AF65-F5344CB8AC3E}">
        <p14:creationId xmlns:p14="http://schemas.microsoft.com/office/powerpoint/2010/main" val="204488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20</a:t>
            </a:fld>
            <a:endParaRPr lang="ru" sz="1400">
              <a:solidFill>
                <a:srgbClr val="000000"/>
              </a:solidFill>
            </a:endParaRPr>
          </a:p>
        </p:txBody>
      </p:sp>
      <p:sp>
        <p:nvSpPr>
          <p:cNvPr id="4" name="Текст 3"/>
          <p:cNvSpPr>
            <a:spLocks noGrp="1"/>
          </p:cNvSpPr>
          <p:nvPr>
            <p:ph type="body" idx="1"/>
          </p:nvPr>
        </p:nvSpPr>
        <p:spPr>
          <a:xfrm>
            <a:off x="180975" y="533399"/>
            <a:ext cx="8801100" cy="4610099"/>
          </a:xfrm>
        </p:spPr>
        <p:txBody>
          <a:bodyPr/>
          <a:lstStyle/>
          <a:p>
            <a:pPr marL="146050" indent="0">
              <a:lnSpc>
                <a:spcPct val="100000"/>
              </a:lnSpc>
              <a:buNone/>
            </a:pPr>
            <a:r>
              <a:rPr lang="ru-RU" sz="1600" dirty="0"/>
              <a:t>Оказание первой медицинской помощи состоит, прежде всего, в тушении воспламенившейся одежды на пострадавшем. С этой целью его нужно облить водой, а если ее нет, набросить на него одеяло, пиджак или пальто, чтобы прекратить доступ кислорода. Затем обожженную часть тела освободить от одежды. Если нужно, одежду разрезают, приставшие к телу части одежды не срывают, а обрезают вокруг и оставляют на месте. Срезать и срывать пузыри также нельзя. При обширных ожогах после снятия одежды пострадавшего лучше всего завернуть в чистую простыню, принять меры против шока и направить его в лечебное учреждение.</a:t>
            </a:r>
          </a:p>
          <a:p>
            <a:pPr marL="146050" indent="0">
              <a:lnSpc>
                <a:spcPct val="100000"/>
              </a:lnSpc>
              <a:buNone/>
            </a:pPr>
            <a:r>
              <a:rPr lang="ru-RU" sz="1600" dirty="0"/>
              <a:t>При ожогах отдельных частей тела кожу вокруг ожога нужно протереть спиртом, одеколоном, водой, а на обожженную поверхность наложить сухую стерильную повязку. Смазывать обожженную поверхность жиром или какой-нибудь мазью не следует.</a:t>
            </a:r>
          </a:p>
          <a:p>
            <a:pPr marL="146050" indent="0">
              <a:lnSpc>
                <a:spcPct val="100000"/>
              </a:lnSpc>
              <a:buNone/>
            </a:pPr>
            <a:r>
              <a:rPr lang="ru-RU" sz="1600" dirty="0"/>
              <a:t>При небольших ожогах I степени на покрасневшую кожу следует наложить марлевую салфетку, смоченную спиртом. Первое время жжение и болезненность несколько усилятся, но вскоре боль стихнет, покраснение уменьшится.</a:t>
            </a:r>
          </a:p>
          <a:p>
            <a:endParaRPr lang="ru-RU" dirty="0"/>
          </a:p>
        </p:txBody>
      </p:sp>
    </p:spTree>
    <p:extLst>
      <p:ext uri="{BB962C8B-B14F-4D97-AF65-F5344CB8AC3E}">
        <p14:creationId xmlns:p14="http://schemas.microsoft.com/office/powerpoint/2010/main" val="65626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36249" b="15626"/>
          <a:stretch/>
        </p:blipFill>
        <p:spPr>
          <a:xfrm>
            <a:off x="0" y="2943225"/>
            <a:ext cx="9144000" cy="2200275"/>
          </a:xfrm>
          <a:prstGeom prst="rect">
            <a:avLst/>
          </a:prstGeom>
        </p:spPr>
      </p:pic>
      <p:sp>
        <p:nvSpPr>
          <p:cNvPr id="2" name="Заголовок 1"/>
          <p:cNvSpPr>
            <a:spLocks noGrp="1"/>
          </p:cNvSpPr>
          <p:nvPr>
            <p:ph type="title"/>
          </p:nvPr>
        </p:nvSpPr>
        <p:spPr/>
        <p:txBody>
          <a:bodyPr/>
          <a:lstStyle/>
          <a:p>
            <a:r>
              <a:rPr lang="ru-RU" dirty="0" smtClean="0"/>
              <a:t>Шок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21</a:t>
            </a:fld>
            <a:endParaRPr lang="ru" sz="1400">
              <a:solidFill>
                <a:srgbClr val="000000"/>
              </a:solidFill>
            </a:endParaRPr>
          </a:p>
        </p:txBody>
      </p:sp>
      <p:sp>
        <p:nvSpPr>
          <p:cNvPr id="4" name="Текст 3"/>
          <p:cNvSpPr>
            <a:spLocks noGrp="1"/>
          </p:cNvSpPr>
          <p:nvPr>
            <p:ph type="body" idx="1"/>
          </p:nvPr>
        </p:nvSpPr>
        <p:spPr>
          <a:xfrm>
            <a:off x="290512" y="600075"/>
            <a:ext cx="8562975" cy="4130780"/>
          </a:xfrm>
        </p:spPr>
        <p:txBody>
          <a:bodyPr/>
          <a:lstStyle/>
          <a:p>
            <a:pPr marL="146050" indent="0">
              <a:lnSpc>
                <a:spcPct val="100000"/>
              </a:lnSpc>
              <a:buNone/>
            </a:pPr>
            <a:r>
              <a:rPr lang="ru-RU" sz="1600" dirty="0"/>
              <a:t>Первая помощь при шоке заключается прежде всего в устранении боли. При переломе, например, уже одно наложение шины оказывает благоприятное действие на общее состояние пострадавшего, так как устранение подвижности в области перелома уменьшает боль. Если есть возможность, то следует ввести больному болеутоляющие средства (</a:t>
            </a:r>
            <a:r>
              <a:rPr lang="ru-RU" sz="1600" dirty="0" err="1"/>
              <a:t>промедол</a:t>
            </a:r>
            <a:r>
              <a:rPr lang="ru-RU" sz="1600" dirty="0"/>
              <a:t>) из аптечки индивидуальной (гнездо № 1) и применить сердечные - </a:t>
            </a:r>
            <a:r>
              <a:rPr lang="ru-RU" sz="1600" dirty="0" err="1"/>
              <a:t>камфору</a:t>
            </a:r>
            <a:r>
              <a:rPr lang="ru-RU" sz="1600" dirty="0"/>
              <a:t>, кофеин. Пострадавшего нужно согреть, укрыть одеялом, обложить грелками, если нет повреждения брюшной полости, дать ему горячий сладкий крепкий чай, вино, в холодное время года внести в теплое помещение.</a:t>
            </a:r>
          </a:p>
          <a:p>
            <a:endParaRPr lang="ru-RU" sz="1600" dirty="0"/>
          </a:p>
        </p:txBody>
      </p:sp>
    </p:spTree>
    <p:extLst>
      <p:ext uri="{BB962C8B-B14F-4D97-AF65-F5344CB8AC3E}">
        <p14:creationId xmlns:p14="http://schemas.microsoft.com/office/powerpoint/2010/main" val="401109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5208" t="8157" r="55625"/>
          <a:stretch/>
        </p:blipFill>
        <p:spPr>
          <a:xfrm>
            <a:off x="0" y="628979"/>
            <a:ext cx="3581400" cy="4285921"/>
          </a:xfrm>
          <a:prstGeom prst="rect">
            <a:avLst/>
          </a:prstGeom>
        </p:spPr>
      </p:pic>
      <p:sp>
        <p:nvSpPr>
          <p:cNvPr id="2" name="Заголовок 1"/>
          <p:cNvSpPr>
            <a:spLocks noGrp="1"/>
          </p:cNvSpPr>
          <p:nvPr>
            <p:ph type="title"/>
          </p:nvPr>
        </p:nvSpPr>
        <p:spPr>
          <a:xfrm>
            <a:off x="347678" y="147200"/>
            <a:ext cx="6256200" cy="440700"/>
          </a:xfrm>
        </p:spPr>
        <p:txBody>
          <a:bodyPr/>
          <a:lstStyle/>
          <a:p>
            <a:r>
              <a:rPr lang="ru-RU" dirty="0" smtClean="0"/>
              <a:t>Обморок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22</a:t>
            </a:fld>
            <a:endParaRPr lang="ru" sz="1400">
              <a:solidFill>
                <a:srgbClr val="000000"/>
              </a:solidFill>
            </a:endParaRPr>
          </a:p>
        </p:txBody>
      </p:sp>
      <p:sp>
        <p:nvSpPr>
          <p:cNvPr id="4" name="Текст 3"/>
          <p:cNvSpPr>
            <a:spLocks noGrp="1"/>
          </p:cNvSpPr>
          <p:nvPr>
            <p:ph type="body" idx="1"/>
          </p:nvPr>
        </p:nvSpPr>
        <p:spPr>
          <a:xfrm>
            <a:off x="3581400" y="542925"/>
            <a:ext cx="5238749" cy="4273655"/>
          </a:xfrm>
        </p:spPr>
        <p:txBody>
          <a:bodyPr/>
          <a:lstStyle/>
          <a:p>
            <a:pPr marL="146050" indent="0">
              <a:lnSpc>
                <a:spcPct val="100000"/>
              </a:lnSpc>
              <a:buNone/>
            </a:pPr>
            <a:r>
              <a:rPr lang="ru-RU" sz="1600" b="1" dirty="0"/>
              <a:t>Обморок </a:t>
            </a:r>
            <a:r>
              <a:rPr lang="ru-RU" sz="1600" dirty="0"/>
              <a:t>— состояние, развивающееся вследствие нервного потрясения, испуга, большой кровопотери. Признаки обморока: резкое побледнение, холодный пот, ослабление сердечной деятельности, потеря сознания.</a:t>
            </a:r>
          </a:p>
          <a:p>
            <a:pPr marL="146050" indent="0">
              <a:lnSpc>
                <a:spcPct val="100000"/>
              </a:lnSpc>
              <a:buNone/>
            </a:pPr>
            <a:r>
              <a:rPr lang="ru-RU" sz="1600" dirty="0"/>
              <a:t>Для оказания помощи надо расстегнуть у пострадавшего воротник, снять ремень, вынести его на открытое место, куда свободно поступает свежий воздух. Ноги пострадавшего нужно приподнять выше головы. В результате этого улучшается кровоснабжение мозга и в большинстве случаев пострадавший приходит в сознание. Если обморок глубокий и сознание не возвращается, пораженному следует дать понюхать нашатырный спирт, опрыснуть грудь и лицо холодной водой.</a:t>
            </a:r>
          </a:p>
          <a:p>
            <a:endParaRPr lang="ru-RU" dirty="0"/>
          </a:p>
        </p:txBody>
      </p:sp>
    </p:spTree>
    <p:extLst>
      <p:ext uri="{BB962C8B-B14F-4D97-AF65-F5344CB8AC3E}">
        <p14:creationId xmlns:p14="http://schemas.microsoft.com/office/powerpoint/2010/main" val="418133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152" y="2667000"/>
            <a:ext cx="2691848" cy="2476500"/>
          </a:xfrm>
          <a:prstGeom prst="rect">
            <a:avLst/>
          </a:prstGeom>
        </p:spPr>
      </p:pic>
      <p:sp>
        <p:nvSpPr>
          <p:cNvPr id="2" name="Заголовок 1"/>
          <p:cNvSpPr>
            <a:spLocks noGrp="1"/>
          </p:cNvSpPr>
          <p:nvPr>
            <p:ph type="title"/>
          </p:nvPr>
        </p:nvSpPr>
        <p:spPr>
          <a:xfrm>
            <a:off x="395303" y="109100"/>
            <a:ext cx="6256200" cy="440700"/>
          </a:xfrm>
        </p:spPr>
        <p:txBody>
          <a:bodyPr/>
          <a:lstStyle/>
          <a:p>
            <a:r>
              <a:rPr lang="ru-RU" dirty="0" smtClean="0"/>
              <a:t>Поражение током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23</a:t>
            </a:fld>
            <a:endParaRPr lang="ru" sz="1400">
              <a:solidFill>
                <a:srgbClr val="000000"/>
              </a:solidFill>
            </a:endParaRPr>
          </a:p>
        </p:txBody>
      </p:sp>
      <p:sp>
        <p:nvSpPr>
          <p:cNvPr id="4" name="Текст 3"/>
          <p:cNvSpPr>
            <a:spLocks noGrp="1"/>
          </p:cNvSpPr>
          <p:nvPr>
            <p:ph type="body" idx="1"/>
          </p:nvPr>
        </p:nvSpPr>
        <p:spPr>
          <a:xfrm>
            <a:off x="0" y="552449"/>
            <a:ext cx="8867775" cy="4006955"/>
          </a:xfrm>
        </p:spPr>
        <p:txBody>
          <a:bodyPr/>
          <a:lstStyle/>
          <a:p>
            <a:pPr marL="146050" indent="0">
              <a:lnSpc>
                <a:spcPct val="100000"/>
              </a:lnSpc>
              <a:buNone/>
            </a:pPr>
            <a:r>
              <a:rPr lang="ru-RU" sz="1600" dirty="0"/>
              <a:t>При поражении электрическим током прежде всего следует прекратить дальнейшее воздействие электрического тока на человека. Для этого необходимо выключить ток или удалить провод с тела пораженного, строго соблюдая при этом правила техники безопасности. Находящегося под током нельзя касаться незащищенными руками. Отбрасывать провод можно только при помощи сухой палки, доски или рукой, защищенной резиновой перчаткой. Под ноги нужно положить сухую доску или стекло. В крайнем случае пострадавшего можно оттащить от проводов за одежду. Чтобы не быть пораженным, на руки необходимо надеть сухие перчатки или обмотать их сухими тряпками.</a:t>
            </a:r>
          </a:p>
          <a:p>
            <a:pPr marL="146050" indent="0">
              <a:lnSpc>
                <a:spcPct val="100000"/>
              </a:lnSpc>
              <a:buNone/>
            </a:pPr>
            <a:r>
              <a:rPr lang="ru-RU" sz="1600" dirty="0"/>
              <a:t>После выключения тока (удаления провода с тела) </a:t>
            </a:r>
            <a:r>
              <a:rPr lang="ru-RU" sz="1600" dirty="0" smtClean="0"/>
              <a:t>                                             пострадавшего </a:t>
            </a:r>
            <a:r>
              <a:rPr lang="ru-RU" sz="1600" dirty="0"/>
              <a:t>укладывают на спину, слегка приподнимают </a:t>
            </a:r>
            <a:r>
              <a:rPr lang="ru-RU" sz="1600" dirty="0" smtClean="0"/>
              <a:t>                                          туловище</a:t>
            </a:r>
            <a:r>
              <a:rPr lang="ru-RU" sz="1600" dirty="0"/>
              <a:t>, расстегивают пояс и воротник. Находящегося в </a:t>
            </a:r>
            <a:r>
              <a:rPr lang="ru-RU" sz="1600" dirty="0" smtClean="0"/>
              <a:t>обмороке                                     </a:t>
            </a:r>
            <a:r>
              <a:rPr lang="ru-RU" sz="1600" dirty="0"/>
              <a:t>приводя в чувство. Если у пострадавшего остановилось дыхание, </a:t>
            </a:r>
            <a:r>
              <a:rPr lang="ru-RU" sz="1600" dirty="0" smtClean="0"/>
              <a:t>                                       ему </a:t>
            </a:r>
            <a:r>
              <a:rPr lang="ru-RU" sz="1600" dirty="0"/>
              <a:t>делают </a:t>
            </a:r>
            <a:r>
              <a:rPr lang="ru-RU" sz="1600" dirty="0" smtClean="0"/>
              <a:t>искусственное дыхание. </a:t>
            </a:r>
            <a:r>
              <a:rPr lang="ru-RU" sz="1600" dirty="0"/>
              <a:t>Затем на обожженные места </a:t>
            </a:r>
            <a:r>
              <a:rPr lang="ru-RU" sz="1600" dirty="0" smtClean="0"/>
              <a:t>                                накладывают </a:t>
            </a:r>
            <a:r>
              <a:rPr lang="ru-RU" sz="1600" dirty="0"/>
              <a:t>повязки.</a:t>
            </a:r>
          </a:p>
          <a:p>
            <a:pPr>
              <a:lnSpc>
                <a:spcPct val="100000"/>
              </a:lnSpc>
            </a:pPr>
            <a:endParaRPr lang="ru-RU" dirty="0"/>
          </a:p>
        </p:txBody>
      </p:sp>
    </p:spTree>
    <p:extLst>
      <p:ext uri="{BB962C8B-B14F-4D97-AF65-F5344CB8AC3E}">
        <p14:creationId xmlns:p14="http://schemas.microsoft.com/office/powerpoint/2010/main" val="3782622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Четвертый учебный вопрос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24</a:t>
            </a:fld>
            <a:endParaRPr lang="ru" sz="1400">
              <a:solidFill>
                <a:srgbClr val="000000"/>
              </a:solidFill>
            </a:endParaRPr>
          </a:p>
        </p:txBody>
      </p:sp>
      <p:sp>
        <p:nvSpPr>
          <p:cNvPr id="4" name="Текст 3"/>
          <p:cNvSpPr>
            <a:spLocks noGrp="1"/>
          </p:cNvSpPr>
          <p:nvPr>
            <p:ph type="body" idx="1"/>
          </p:nvPr>
        </p:nvSpPr>
        <p:spPr>
          <a:xfrm>
            <a:off x="439845" y="1476374"/>
            <a:ext cx="8264400" cy="3340205"/>
          </a:xfrm>
        </p:spPr>
        <p:txBody>
          <a:bodyPr/>
          <a:lstStyle/>
          <a:p>
            <a:pPr marL="146050" lvl="1" indent="0" algn="ctr">
              <a:buNone/>
            </a:pPr>
            <a:r>
              <a:rPr lang="ru-RU" b="1" i="1" dirty="0"/>
              <a:t>Первая медицинская помощь при отравлениях и поражениях отравляющими веществами</a:t>
            </a:r>
          </a:p>
          <a:p>
            <a:pPr marL="146050" indent="0" algn="ctr">
              <a:buNone/>
            </a:pPr>
            <a:endParaRPr lang="ru-RU" dirty="0"/>
          </a:p>
        </p:txBody>
      </p:sp>
    </p:spTree>
    <p:extLst>
      <p:ext uri="{BB962C8B-B14F-4D97-AF65-F5344CB8AC3E}">
        <p14:creationId xmlns:p14="http://schemas.microsoft.com/office/powerpoint/2010/main" val="7199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25</a:t>
            </a:fld>
            <a:endParaRPr lang="ru" sz="1400">
              <a:solidFill>
                <a:srgbClr val="000000"/>
              </a:solidFill>
            </a:endParaRPr>
          </a:p>
        </p:txBody>
      </p:sp>
      <p:sp>
        <p:nvSpPr>
          <p:cNvPr id="4" name="Текст 3"/>
          <p:cNvSpPr>
            <a:spLocks noGrp="1"/>
          </p:cNvSpPr>
          <p:nvPr>
            <p:ph type="body" idx="1"/>
          </p:nvPr>
        </p:nvSpPr>
        <p:spPr>
          <a:xfrm>
            <a:off x="439845" y="647700"/>
            <a:ext cx="8264400" cy="4168880"/>
          </a:xfrm>
        </p:spPr>
        <p:txBody>
          <a:bodyPr/>
          <a:lstStyle/>
          <a:p>
            <a:pPr marL="146050" indent="0">
              <a:buNone/>
            </a:pPr>
            <a:r>
              <a:rPr lang="ru-RU" dirty="0" smtClean="0"/>
              <a:t>По </a:t>
            </a:r>
            <a:r>
              <a:rPr lang="ru-RU" dirty="0"/>
              <a:t>действию на организм человека отравляющие вещества делятся па шесть групп: нервно-паралитического, кожно- нарывного, </a:t>
            </a:r>
            <a:r>
              <a:rPr lang="ru-RU" dirty="0" err="1"/>
              <a:t>общеядовитого</a:t>
            </a:r>
            <a:r>
              <a:rPr lang="ru-RU" dirty="0"/>
              <a:t>, удушающего, </a:t>
            </a:r>
            <a:r>
              <a:rPr lang="ru-RU" dirty="0" err="1"/>
              <a:t>психохимического</a:t>
            </a:r>
            <a:r>
              <a:rPr lang="ru-RU" dirty="0"/>
              <a:t> и раздражающего действия. К ОВ нервно- паралитического действия относятся зарин, зоман, V-газы; кожно-нарывного - иприт; </a:t>
            </a:r>
            <a:r>
              <a:rPr lang="ru-RU" dirty="0" err="1"/>
              <a:t>общеядовитого</a:t>
            </a:r>
            <a:r>
              <a:rPr lang="ru-RU" dirty="0"/>
              <a:t> - синильная кислота, хлорциан; удушающего - фосген; </a:t>
            </a:r>
            <a:r>
              <a:rPr lang="ru-RU" dirty="0" err="1"/>
              <a:t>психохимического</a:t>
            </a:r>
            <a:r>
              <a:rPr lang="ru-RU" dirty="0"/>
              <a:t>- BZ (</a:t>
            </a:r>
            <a:r>
              <a:rPr lang="ru-RU" dirty="0" err="1"/>
              <a:t>би-зед</a:t>
            </a:r>
            <a:r>
              <a:rPr lang="ru-RU" dirty="0"/>
              <a:t>); раздражающего - адамсит, хлорацетофенон, CS (си-эс).</a:t>
            </a:r>
          </a:p>
          <a:p>
            <a:endParaRPr lang="ru-RU" dirty="0"/>
          </a:p>
        </p:txBody>
      </p:sp>
    </p:spTree>
    <p:extLst>
      <p:ext uri="{BB962C8B-B14F-4D97-AF65-F5344CB8AC3E}">
        <p14:creationId xmlns:p14="http://schemas.microsoft.com/office/powerpoint/2010/main" val="274915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700" y="914400"/>
            <a:ext cx="3771900" cy="3771900"/>
          </a:xfrm>
          <a:prstGeom prst="rect">
            <a:avLst/>
          </a:prstGeom>
        </p:spPr>
      </p:pic>
      <p:sp>
        <p:nvSpPr>
          <p:cNvPr id="2" name="Заголовок 1"/>
          <p:cNvSpPr>
            <a:spLocks noGrp="1"/>
          </p:cNvSpPr>
          <p:nvPr>
            <p:ph type="title"/>
          </p:nvPr>
        </p:nvSpPr>
        <p:spPr/>
        <p:txBody>
          <a:bodyPr/>
          <a:lstStyle/>
          <a:p>
            <a:r>
              <a:rPr lang="ru-RU" dirty="0"/>
              <a:t>П</a:t>
            </a:r>
            <a:r>
              <a:rPr lang="ru-RU" dirty="0" smtClean="0"/>
              <a:t>акет </a:t>
            </a:r>
            <a:r>
              <a:rPr lang="ru-RU" dirty="0"/>
              <a:t>ИПП-8 (ИПП-9, ИПП-10, ИПП-11</a:t>
            </a:r>
            <a:r>
              <a:rPr lang="ru-RU" dirty="0" smtClean="0"/>
              <a:t>)</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26</a:t>
            </a:fld>
            <a:endParaRPr lang="ru" sz="1400">
              <a:solidFill>
                <a:srgbClr val="000000"/>
              </a:solidFill>
            </a:endParaRPr>
          </a:p>
        </p:txBody>
      </p:sp>
      <p:sp>
        <p:nvSpPr>
          <p:cNvPr id="4" name="Текст 3"/>
          <p:cNvSpPr>
            <a:spLocks noGrp="1"/>
          </p:cNvSpPr>
          <p:nvPr>
            <p:ph type="body" idx="1"/>
          </p:nvPr>
        </p:nvSpPr>
        <p:spPr>
          <a:xfrm>
            <a:off x="230295" y="723380"/>
            <a:ext cx="5075130" cy="3750300"/>
          </a:xfrm>
        </p:spPr>
        <p:txBody>
          <a:bodyPr/>
          <a:lstStyle/>
          <a:p>
            <a:pPr marL="146050" indent="0">
              <a:lnSpc>
                <a:spcPct val="100000"/>
              </a:lnSpc>
              <a:buNone/>
            </a:pPr>
            <a:r>
              <a:rPr lang="ru-RU" dirty="0" smtClean="0"/>
              <a:t>Пакет </a:t>
            </a:r>
            <a:r>
              <a:rPr lang="ru-RU" dirty="0"/>
              <a:t>предназначен для обеззараживания кожных покровов тела и одежды от попавших на них отравляющих веществ. ИПП-8 состоит из стеклянного флакона, наполненного дегазирующим раствором, четырех ватно-марлевых тампонов и полиэтиленового мешочка. В пакете имеется инструкция с правилами пользования им. При попадании ОВ на кожу тампоны смачивают раствором и протирают ими зараженные (открытые) участки кожи. Применение дегазирующего раствора сразу после попадания ОВ на кожу предотвращает проникновение отравляющего вещества в организм.</a:t>
            </a:r>
          </a:p>
          <a:p>
            <a:endParaRPr lang="ru-RU" dirty="0"/>
          </a:p>
        </p:txBody>
      </p:sp>
    </p:spTree>
    <p:extLst>
      <p:ext uri="{BB962C8B-B14F-4D97-AF65-F5344CB8AC3E}">
        <p14:creationId xmlns:p14="http://schemas.microsoft.com/office/powerpoint/2010/main" val="1099916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802" y="147200"/>
            <a:ext cx="6672247" cy="440700"/>
          </a:xfrm>
        </p:spPr>
        <p:txBody>
          <a:bodyPr/>
          <a:lstStyle/>
          <a:p>
            <a:r>
              <a:rPr lang="ru-RU" dirty="0"/>
              <a:t>П</a:t>
            </a:r>
            <a:r>
              <a:rPr lang="ru-RU" dirty="0" smtClean="0"/>
              <a:t>омощь </a:t>
            </a:r>
            <a:r>
              <a:rPr lang="ru-RU" dirty="0"/>
              <a:t>пораженному отравляющими веществами нервно- паралитического действия</a:t>
            </a:r>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27</a:t>
            </a:fld>
            <a:endParaRPr lang="ru" sz="1400">
              <a:solidFill>
                <a:srgbClr val="000000"/>
              </a:solidFill>
            </a:endParaRPr>
          </a:p>
        </p:txBody>
      </p:sp>
      <p:sp>
        <p:nvSpPr>
          <p:cNvPr id="4" name="Текст 3"/>
          <p:cNvSpPr>
            <a:spLocks noGrp="1"/>
          </p:cNvSpPr>
          <p:nvPr>
            <p:ph type="body" idx="1"/>
          </p:nvPr>
        </p:nvSpPr>
        <p:spPr>
          <a:xfrm>
            <a:off x="152400" y="942975"/>
            <a:ext cx="8867775" cy="3873605"/>
          </a:xfrm>
        </p:spPr>
        <p:txBody>
          <a:bodyPr/>
          <a:lstStyle/>
          <a:p>
            <a:pPr>
              <a:lnSpc>
                <a:spcPct val="100000"/>
              </a:lnSpc>
            </a:pPr>
            <a:r>
              <a:rPr lang="ru-RU" sz="1600" dirty="0"/>
              <a:t>дать пораженному под язык 1-2 таблетки антидота (</a:t>
            </a:r>
            <a:r>
              <a:rPr lang="ru-RU" sz="1600" dirty="0" err="1"/>
              <a:t>тарена</a:t>
            </a:r>
            <a:r>
              <a:rPr lang="ru-RU" sz="1600" dirty="0"/>
              <a:t>), находящегося </a:t>
            </a:r>
            <a:r>
              <a:rPr lang="ru-RU" sz="1600" dirty="0" smtClean="0"/>
              <a:t>в гнезде </a:t>
            </a:r>
            <a:r>
              <a:rPr lang="ru-RU" sz="1600" dirty="0"/>
              <a:t>№ 2 аптечки индивидуальной в круглом пенале красного цвета (если антидот находится в шприц-тюбике, его нужно ввести пораженному после надевания противогаза);</a:t>
            </a:r>
          </a:p>
          <a:p>
            <a:pPr>
              <a:lnSpc>
                <a:spcPct val="100000"/>
              </a:lnSpc>
            </a:pPr>
            <a:r>
              <a:rPr lang="ru-RU" sz="1600" dirty="0" smtClean="0"/>
              <a:t>надеть </a:t>
            </a:r>
            <a:r>
              <a:rPr lang="ru-RU" sz="1600" dirty="0"/>
              <a:t>на пораженного противогаз, если он не был надет. В том случае, когда на кожу лица попали мельчайшие капельки отравляющего вещества (при аэрозольном способе применения ОВ), вначале следует обработать кожу лица дегазирующим раствором ИПП, затем надеть противогаз;</a:t>
            </a:r>
          </a:p>
          <a:p>
            <a:pPr>
              <a:lnSpc>
                <a:spcPct val="100000"/>
              </a:lnSpc>
            </a:pPr>
            <a:r>
              <a:rPr lang="ru-RU" sz="1600" dirty="0" smtClean="0"/>
              <a:t>провести </a:t>
            </a:r>
            <a:r>
              <a:rPr lang="ru-RU" sz="1600" dirty="0"/>
              <a:t>частичную санитарную обработку открытых участков тела, а также краев воротника и манжет, прилегающих к коже, дегазирующим раствором индивидуального противохимического пакета;</a:t>
            </a:r>
          </a:p>
          <a:p>
            <a:pPr>
              <a:lnSpc>
                <a:spcPct val="100000"/>
              </a:lnSpc>
            </a:pPr>
            <a:r>
              <a:rPr lang="ru-RU" sz="1600" dirty="0" smtClean="0"/>
              <a:t>при </a:t>
            </a:r>
            <a:r>
              <a:rPr lang="ru-RU" sz="1600" dirty="0"/>
              <a:t>остановке дыхания сделать пораженному искусственное дыхание (не снимая с него противогаза);</a:t>
            </a:r>
          </a:p>
          <a:p>
            <a:pPr>
              <a:lnSpc>
                <a:spcPct val="100000"/>
              </a:lnSpc>
            </a:pPr>
            <a:r>
              <a:rPr lang="ru-RU" sz="1600" dirty="0" smtClean="0"/>
              <a:t>при </a:t>
            </a:r>
            <a:r>
              <a:rPr lang="ru-RU" sz="1600" dirty="0"/>
              <a:t>первой возможности эвакуировать пораженного из очага химического заражения.</a:t>
            </a:r>
          </a:p>
          <a:p>
            <a:pPr>
              <a:lnSpc>
                <a:spcPct val="100000"/>
              </a:lnSpc>
            </a:pPr>
            <a:endParaRPr lang="ru-RU" sz="1600" dirty="0"/>
          </a:p>
        </p:txBody>
      </p:sp>
    </p:spTree>
    <p:extLst>
      <p:ext uri="{BB962C8B-B14F-4D97-AF65-F5344CB8AC3E}">
        <p14:creationId xmlns:p14="http://schemas.microsoft.com/office/powerpoint/2010/main" val="1346852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937541"/>
            <a:ext cx="4800600" cy="3205957"/>
          </a:xfrm>
          <a:prstGeom prst="rect">
            <a:avLst/>
          </a:prstGeom>
        </p:spPr>
      </p:pic>
      <p:sp>
        <p:nvSpPr>
          <p:cNvPr id="2" name="Заголовок 1"/>
          <p:cNvSpPr>
            <a:spLocks noGrp="1"/>
          </p:cNvSpPr>
          <p:nvPr>
            <p:ph type="title"/>
          </p:nvPr>
        </p:nvSpPr>
        <p:spPr>
          <a:xfrm>
            <a:off x="152400" y="128150"/>
            <a:ext cx="6791325" cy="440700"/>
          </a:xfrm>
        </p:spPr>
        <p:txBody>
          <a:bodyPr/>
          <a:lstStyle/>
          <a:p>
            <a:r>
              <a:rPr lang="ru-RU" dirty="0"/>
              <a:t>Помощь пораженному отравляющими веществами кожно-нарывного </a:t>
            </a:r>
            <a:r>
              <a:rPr lang="ru-RU" dirty="0" smtClean="0"/>
              <a:t>действия</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28</a:t>
            </a:fld>
            <a:endParaRPr lang="ru" sz="1400">
              <a:solidFill>
                <a:srgbClr val="000000"/>
              </a:solidFill>
            </a:endParaRPr>
          </a:p>
        </p:txBody>
      </p:sp>
      <p:sp>
        <p:nvSpPr>
          <p:cNvPr id="4" name="Текст 3"/>
          <p:cNvSpPr>
            <a:spLocks noGrp="1"/>
          </p:cNvSpPr>
          <p:nvPr>
            <p:ph type="body" idx="1"/>
          </p:nvPr>
        </p:nvSpPr>
        <p:spPr>
          <a:xfrm>
            <a:off x="95250" y="781050"/>
            <a:ext cx="7772399" cy="3883130"/>
          </a:xfrm>
        </p:spPr>
        <p:txBody>
          <a:bodyPr/>
          <a:lstStyle/>
          <a:p>
            <a:pPr>
              <a:lnSpc>
                <a:spcPct val="100000"/>
              </a:lnSpc>
            </a:pPr>
            <a:r>
              <a:rPr lang="ru-RU" sz="1200" dirty="0"/>
              <a:t>немедленно надеть на пораженного противогаз. Если на кожу лица попали капли иприта, то до надевания противогаза зараженные участок нужно обработать дегазирующей жидкостью из ИПП;</a:t>
            </a:r>
          </a:p>
          <a:p>
            <a:pPr>
              <a:lnSpc>
                <a:spcPct val="100000"/>
              </a:lnSpc>
            </a:pPr>
            <a:r>
              <a:rPr lang="ru-RU" sz="1200" dirty="0" smtClean="0"/>
              <a:t>обработать </a:t>
            </a:r>
            <a:r>
              <a:rPr lang="ru-RU" sz="1200" dirty="0"/>
              <a:t>все открытые </a:t>
            </a:r>
            <a:r>
              <a:rPr lang="ru-RU" sz="1200" dirty="0" smtClean="0"/>
              <a:t>участки </a:t>
            </a:r>
            <a:r>
              <a:rPr lang="ru-RU" sz="1200" dirty="0"/>
              <a:t>кожи и </a:t>
            </a:r>
            <a:r>
              <a:rPr lang="ru-RU" sz="1200" dirty="0" smtClean="0"/>
              <a:t>зараженные участки </a:t>
            </a:r>
            <a:r>
              <a:rPr lang="ru-RU" sz="1200" dirty="0"/>
              <a:t>одежды с </a:t>
            </a:r>
            <a:r>
              <a:rPr lang="ru-RU" sz="1200" dirty="0" smtClean="0"/>
              <a:t>помощью</a:t>
            </a:r>
            <a:r>
              <a:rPr lang="ru-RU" sz="1200" dirty="0"/>
              <a:t> </a:t>
            </a:r>
            <a:r>
              <a:rPr lang="ru-RU" sz="1200" dirty="0" smtClean="0"/>
              <a:t>дегазирующего </a:t>
            </a:r>
            <a:r>
              <a:rPr lang="ru-RU" sz="1200" dirty="0"/>
              <a:t>раствора из ИПП;</a:t>
            </a:r>
          </a:p>
          <a:p>
            <a:pPr>
              <a:lnSpc>
                <a:spcPct val="100000"/>
              </a:lnSpc>
            </a:pPr>
            <a:r>
              <a:rPr lang="ru-RU" sz="1200" dirty="0" smtClean="0"/>
              <a:t>эвакуировать </a:t>
            </a:r>
            <a:r>
              <a:rPr lang="ru-RU" sz="1200" dirty="0"/>
              <a:t>(вывезти, вынести) </a:t>
            </a:r>
            <a:r>
              <a:rPr lang="ru-RU" sz="1200" dirty="0" smtClean="0"/>
              <a:t>пораженных </a:t>
            </a:r>
            <a:r>
              <a:rPr lang="ru-RU" sz="1200" dirty="0"/>
              <a:t>на </a:t>
            </a:r>
            <a:r>
              <a:rPr lang="ru-RU" sz="1200" dirty="0" smtClean="0"/>
              <a:t>                                                                        незараженною территорию, а </a:t>
            </a:r>
            <a:r>
              <a:rPr lang="ru-RU" sz="1200" dirty="0"/>
              <a:t>затем в </a:t>
            </a:r>
            <a:r>
              <a:rPr lang="ru-RU" sz="1200" dirty="0" smtClean="0"/>
              <a:t>ближайшее                                                                                   лечебное </a:t>
            </a:r>
            <a:r>
              <a:rPr lang="ru-RU" sz="1200" dirty="0"/>
              <a:t>учреждение.</a:t>
            </a:r>
          </a:p>
          <a:p>
            <a:pPr marL="146050" indent="0">
              <a:lnSpc>
                <a:spcPct val="100000"/>
              </a:lnSpc>
              <a:buNone/>
            </a:pPr>
            <a:r>
              <a:rPr lang="ru-RU" sz="1200" dirty="0"/>
              <a:t>При попадании иприта в желудочно-кишечный тракт </a:t>
            </a:r>
            <a:r>
              <a:rPr lang="ru-RU" sz="1200" dirty="0" smtClean="0"/>
              <a:t>                                                                               нужно </a:t>
            </a:r>
            <a:r>
              <a:rPr lang="ru-RU" sz="1200" dirty="0"/>
              <a:t>как можно быстрее дать пораженному </a:t>
            </a:r>
            <a:r>
              <a:rPr lang="ru-RU" sz="1200" dirty="0" smtClean="0"/>
              <a:t>                                                                                   активированные </a:t>
            </a:r>
            <a:r>
              <a:rPr lang="ru-RU" sz="1200" dirty="0"/>
              <a:t>уголь, вызвать рвоту и </a:t>
            </a:r>
            <a:r>
              <a:rPr lang="ru-RU" sz="1200" dirty="0" smtClean="0"/>
              <a:t>сделать                                                                                         </a:t>
            </a:r>
            <a:r>
              <a:rPr lang="ru-RU" sz="1200" dirty="0"/>
              <a:t>промывание желудка. Для промывания желудка </a:t>
            </a:r>
            <a:r>
              <a:rPr lang="ru-RU" sz="1200" dirty="0" smtClean="0"/>
              <a:t>                                                                              пораженному </a:t>
            </a:r>
            <a:r>
              <a:rPr lang="ru-RU" sz="1200" dirty="0"/>
              <a:t>надо дать выпить 3 — 5 стаканов воды, </a:t>
            </a:r>
            <a:r>
              <a:rPr lang="ru-RU" sz="1200" dirty="0" smtClean="0"/>
              <a:t>                                                                                     а </a:t>
            </a:r>
            <a:r>
              <a:rPr lang="ru-RU" sz="1200" dirty="0"/>
              <a:t>затем вызвать рвоту раздражением корня языка. </a:t>
            </a:r>
            <a:r>
              <a:rPr lang="ru-RU" sz="1200" dirty="0" smtClean="0"/>
              <a:t>                                                                                        Эту </a:t>
            </a:r>
            <a:r>
              <a:rPr lang="ru-RU" sz="1200" dirty="0"/>
              <a:t>процедуру повторить 5-6 раз. После промывания </a:t>
            </a:r>
            <a:r>
              <a:rPr lang="ru-RU" sz="1200" dirty="0" smtClean="0"/>
              <a:t>                                                                                    желудка </a:t>
            </a:r>
            <a:r>
              <a:rPr lang="ru-RU" sz="1200" dirty="0"/>
              <a:t>пораженному повторно дать </a:t>
            </a:r>
            <a:r>
              <a:rPr lang="ru-RU" sz="1200" dirty="0" smtClean="0"/>
              <a:t>активированный                                                                                      </a:t>
            </a:r>
            <a:r>
              <a:rPr lang="ru-RU" sz="1200" dirty="0"/>
              <a:t>уголь.</a:t>
            </a:r>
          </a:p>
          <a:p>
            <a:pPr>
              <a:lnSpc>
                <a:spcPct val="100000"/>
              </a:lnSpc>
            </a:pPr>
            <a:endParaRPr lang="ru-RU" sz="1200" dirty="0"/>
          </a:p>
        </p:txBody>
      </p:sp>
    </p:spTree>
    <p:extLst>
      <p:ext uri="{BB962C8B-B14F-4D97-AF65-F5344CB8AC3E}">
        <p14:creationId xmlns:p14="http://schemas.microsoft.com/office/powerpoint/2010/main" val="3908848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Помощь пораженному отравляющими веществами </a:t>
            </a:r>
            <a:r>
              <a:rPr lang="ru-RU" dirty="0" err="1"/>
              <a:t>общеядовитого</a:t>
            </a:r>
            <a:r>
              <a:rPr lang="ru-RU" dirty="0" smtClean="0"/>
              <a:t> </a:t>
            </a:r>
            <a:r>
              <a:rPr lang="ru-RU" dirty="0"/>
              <a:t>действия</a:t>
            </a:r>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29</a:t>
            </a:fld>
            <a:endParaRPr lang="ru" sz="1400">
              <a:solidFill>
                <a:srgbClr val="000000"/>
              </a:solidFill>
            </a:endParaRPr>
          </a:p>
        </p:txBody>
      </p:sp>
      <p:sp>
        <p:nvSpPr>
          <p:cNvPr id="4" name="Текст 3"/>
          <p:cNvSpPr>
            <a:spLocks noGrp="1"/>
          </p:cNvSpPr>
          <p:nvPr>
            <p:ph type="body" idx="1"/>
          </p:nvPr>
        </p:nvSpPr>
        <p:spPr/>
        <p:txBody>
          <a:bodyPr/>
          <a:lstStyle/>
          <a:p>
            <a:r>
              <a:rPr lang="ru-RU" dirty="0"/>
              <a:t>надеть на пораженного противогаз;</a:t>
            </a:r>
          </a:p>
          <a:p>
            <a:r>
              <a:rPr lang="ru-RU" dirty="0" smtClean="0"/>
              <a:t>раздавить </a:t>
            </a:r>
            <a:r>
              <a:rPr lang="ru-RU" dirty="0"/>
              <a:t>ампулу </a:t>
            </a:r>
            <a:r>
              <a:rPr lang="ru-RU" dirty="0" err="1"/>
              <a:t>амилнитрита</a:t>
            </a:r>
            <a:r>
              <a:rPr lang="ru-RU" dirty="0"/>
              <a:t> и заложить ее под маску противогаза;</a:t>
            </a:r>
          </a:p>
          <a:p>
            <a:r>
              <a:rPr lang="ru-RU" dirty="0" smtClean="0"/>
              <a:t>в </a:t>
            </a:r>
            <a:r>
              <a:rPr lang="ru-RU" dirty="0"/>
              <a:t>случае резкого ослабления или прекращения дыхания произвести искусственное дыхание и повторно дать антидот для вдыхания;</a:t>
            </a:r>
          </a:p>
          <a:p>
            <a:r>
              <a:rPr lang="ru-RU" dirty="0" smtClean="0"/>
              <a:t>после </a:t>
            </a:r>
            <a:r>
              <a:rPr lang="ru-RU" dirty="0"/>
              <a:t>оказания первой помощи эвакуировать пораженного из очага заражения в лечебное учреждение.</a:t>
            </a:r>
          </a:p>
          <a:p>
            <a:endParaRPr lang="ru-RU" dirty="0"/>
          </a:p>
        </p:txBody>
      </p:sp>
    </p:spTree>
    <p:extLst>
      <p:ext uri="{BB962C8B-B14F-4D97-AF65-F5344CB8AC3E}">
        <p14:creationId xmlns:p14="http://schemas.microsoft.com/office/powerpoint/2010/main" val="91453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4074" t="5371" r="4814" b="5926"/>
          <a:stretch/>
        </p:blipFill>
        <p:spPr>
          <a:xfrm>
            <a:off x="5381625" y="1035843"/>
            <a:ext cx="3514726" cy="3421858"/>
          </a:xfrm>
          <a:prstGeom prst="rect">
            <a:avLst/>
          </a:prstGeom>
        </p:spPr>
      </p:pic>
      <p:sp>
        <p:nvSpPr>
          <p:cNvPr id="2" name="Заголовок 1"/>
          <p:cNvSpPr>
            <a:spLocks noGrp="1"/>
          </p:cNvSpPr>
          <p:nvPr>
            <p:ph type="title"/>
          </p:nvPr>
        </p:nvSpPr>
        <p:spPr/>
        <p:txBody>
          <a:bodyPr/>
          <a:lstStyle/>
          <a:p>
            <a:r>
              <a:rPr lang="ru-RU" dirty="0"/>
              <a:t>Перечень состояний, при которых оказывается первая помощь</a:t>
            </a:r>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a:t>
            </a:fld>
            <a:endParaRPr lang="ru" sz="1400">
              <a:solidFill>
                <a:srgbClr val="000000"/>
              </a:solidFill>
            </a:endParaRPr>
          </a:p>
        </p:txBody>
      </p:sp>
      <p:sp>
        <p:nvSpPr>
          <p:cNvPr id="4" name="Текст 3"/>
          <p:cNvSpPr>
            <a:spLocks noGrp="1"/>
          </p:cNvSpPr>
          <p:nvPr>
            <p:ph type="body" idx="1"/>
          </p:nvPr>
        </p:nvSpPr>
        <p:spPr>
          <a:xfrm>
            <a:off x="114301" y="875779"/>
            <a:ext cx="5715000" cy="4010545"/>
          </a:xfrm>
        </p:spPr>
        <p:txBody>
          <a:bodyPr/>
          <a:lstStyle/>
          <a:p>
            <a:pPr lvl="0">
              <a:lnSpc>
                <a:spcPct val="100000"/>
              </a:lnSpc>
            </a:pPr>
            <a:r>
              <a:rPr lang="ru-RU" sz="1400" dirty="0"/>
              <a:t>Отсутствие </a:t>
            </a:r>
            <a:r>
              <a:rPr lang="ru-RU" sz="1400" dirty="0" smtClean="0"/>
              <a:t>сознания</a:t>
            </a:r>
            <a:endParaRPr lang="ru-RU" sz="1400" dirty="0"/>
          </a:p>
          <a:p>
            <a:pPr lvl="0">
              <a:lnSpc>
                <a:spcPct val="100000"/>
              </a:lnSpc>
            </a:pPr>
            <a:r>
              <a:rPr lang="ru-RU" sz="1400" dirty="0"/>
              <a:t>Остановка дыхания и </a:t>
            </a:r>
            <a:r>
              <a:rPr lang="ru-RU" sz="1400" dirty="0" smtClean="0"/>
              <a:t>кровообращения</a:t>
            </a:r>
            <a:endParaRPr lang="ru-RU" sz="1400" dirty="0"/>
          </a:p>
          <a:p>
            <a:pPr lvl="0">
              <a:lnSpc>
                <a:spcPct val="100000"/>
              </a:lnSpc>
            </a:pPr>
            <a:r>
              <a:rPr lang="ru-RU" sz="1400" dirty="0"/>
              <a:t>Наружные </a:t>
            </a:r>
            <a:r>
              <a:rPr lang="ru-RU" sz="1400" dirty="0" smtClean="0"/>
              <a:t>кровотечения</a:t>
            </a:r>
            <a:endParaRPr lang="ru-RU" sz="1400" dirty="0"/>
          </a:p>
          <a:p>
            <a:pPr lvl="0">
              <a:lnSpc>
                <a:spcPct val="100000"/>
              </a:lnSpc>
            </a:pPr>
            <a:r>
              <a:rPr lang="ru-RU" sz="1400" dirty="0"/>
              <a:t>Инородные тела верхних дыхательных </a:t>
            </a:r>
            <a:r>
              <a:rPr lang="ru-RU" sz="1400" dirty="0" smtClean="0"/>
              <a:t>путей</a:t>
            </a:r>
            <a:endParaRPr lang="ru-RU" sz="1400" dirty="0"/>
          </a:p>
          <a:p>
            <a:pPr lvl="0">
              <a:lnSpc>
                <a:spcPct val="100000"/>
              </a:lnSpc>
            </a:pPr>
            <a:r>
              <a:rPr lang="ru-RU" sz="1400" dirty="0"/>
              <a:t>Травмы различных областей </a:t>
            </a:r>
            <a:r>
              <a:rPr lang="ru-RU" sz="1400" dirty="0" smtClean="0"/>
              <a:t>тела</a:t>
            </a:r>
            <a:endParaRPr lang="ru-RU" sz="1400" dirty="0"/>
          </a:p>
          <a:p>
            <a:pPr lvl="0">
              <a:lnSpc>
                <a:spcPct val="100000"/>
              </a:lnSpc>
            </a:pPr>
            <a:r>
              <a:rPr lang="ru-RU" sz="1400" dirty="0"/>
              <a:t>Ожоги, эффекты воздействия высоких температур</a:t>
            </a:r>
            <a:r>
              <a:rPr lang="ru-RU" sz="1400" dirty="0" smtClean="0"/>
              <a:t>, </a:t>
            </a:r>
            <a:r>
              <a:rPr lang="ru-RU" sz="1400" dirty="0"/>
              <a:t>теплового </a:t>
            </a:r>
            <a:r>
              <a:rPr lang="ru-RU" sz="1400" dirty="0" smtClean="0"/>
              <a:t>                                                       излучения</a:t>
            </a:r>
            <a:endParaRPr lang="ru-RU" sz="1400" dirty="0"/>
          </a:p>
          <a:p>
            <a:pPr lvl="0">
              <a:lnSpc>
                <a:spcPct val="100000"/>
              </a:lnSpc>
            </a:pPr>
            <a:r>
              <a:rPr lang="ru-RU" sz="1400" dirty="0"/>
              <a:t>Отморожение и другие эффекты воздействия низких </a:t>
            </a:r>
            <a:r>
              <a:rPr lang="ru-RU" sz="1400" dirty="0" smtClean="0"/>
              <a:t>температур</a:t>
            </a:r>
            <a:endParaRPr lang="ru-RU" sz="1400" dirty="0"/>
          </a:p>
          <a:p>
            <a:pPr lvl="0">
              <a:lnSpc>
                <a:spcPct val="100000"/>
              </a:lnSpc>
            </a:pPr>
            <a:r>
              <a:rPr lang="ru-RU" sz="1400" dirty="0" smtClean="0"/>
              <a:t>Отравления</a:t>
            </a:r>
            <a:endParaRPr lang="ru-RU" sz="1400" dirty="0"/>
          </a:p>
          <a:p>
            <a:endParaRPr lang="ru-RU" dirty="0"/>
          </a:p>
        </p:txBody>
      </p:sp>
    </p:spTree>
    <p:extLst>
      <p:ext uri="{BB962C8B-B14F-4D97-AF65-F5344CB8AC3E}">
        <p14:creationId xmlns:p14="http://schemas.microsoft.com/office/powerpoint/2010/main" val="839558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Помощь пораженному отравляющими веществами </a:t>
            </a:r>
            <a:r>
              <a:rPr lang="ru-RU" dirty="0" smtClean="0"/>
              <a:t>удушающего </a:t>
            </a:r>
            <a:r>
              <a:rPr lang="ru-RU" dirty="0"/>
              <a:t>действия</a:t>
            </a:r>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30</a:t>
            </a:fld>
            <a:endParaRPr lang="ru" sz="1400">
              <a:solidFill>
                <a:srgbClr val="000000"/>
              </a:solidFill>
            </a:endParaRPr>
          </a:p>
        </p:txBody>
      </p:sp>
      <p:sp>
        <p:nvSpPr>
          <p:cNvPr id="4" name="Текст 3"/>
          <p:cNvSpPr>
            <a:spLocks noGrp="1"/>
          </p:cNvSpPr>
          <p:nvPr>
            <p:ph type="body" idx="1"/>
          </p:nvPr>
        </p:nvSpPr>
        <p:spPr/>
        <p:txBody>
          <a:bodyPr/>
          <a:lstStyle/>
          <a:p>
            <a:pPr>
              <a:lnSpc>
                <a:spcPct val="100000"/>
              </a:lnSpc>
            </a:pPr>
            <a:r>
              <a:rPr lang="ru-RU" dirty="0"/>
              <a:t>немедленно надеть на пораженного противогаз;</a:t>
            </a:r>
          </a:p>
          <a:p>
            <a:pPr>
              <a:lnSpc>
                <a:spcPct val="100000"/>
              </a:lnSpc>
            </a:pPr>
            <a:r>
              <a:rPr lang="ru-RU" dirty="0" smtClean="0"/>
              <a:t>обязательно </a:t>
            </a:r>
            <a:r>
              <a:rPr lang="ru-RU" dirty="0"/>
              <a:t>вывезти или вынести его из очага заражения независимо от тяжести поражения; самостоятельный выход пораженного не допускается так как это ведет к резкому ухудшению его состояния, развитию отека легких и смерти;</a:t>
            </a:r>
          </a:p>
          <a:p>
            <a:pPr>
              <a:lnSpc>
                <a:spcPct val="100000"/>
              </a:lnSpc>
            </a:pPr>
            <a:r>
              <a:rPr lang="ru-RU" dirty="0" smtClean="0"/>
              <a:t>после </a:t>
            </a:r>
            <a:r>
              <a:rPr lang="ru-RU" dirty="0"/>
              <a:t>вывоза (выноса) из очага заражения предоставить пораженному полный покой и облегчить дыхание расстегнув воротник и одежду, а если возможно и снять </a:t>
            </a:r>
            <a:r>
              <a:rPr lang="ru-RU" dirty="0" smtClean="0"/>
              <a:t>ее.</a:t>
            </a:r>
          </a:p>
          <a:p>
            <a:pPr marL="146050" indent="0">
              <a:lnSpc>
                <a:spcPct val="100000"/>
              </a:lnSpc>
              <a:buNone/>
            </a:pPr>
            <a:r>
              <a:rPr lang="ru-RU" dirty="0" smtClean="0"/>
              <a:t>При </a:t>
            </a:r>
            <a:r>
              <a:rPr lang="ru-RU" dirty="0"/>
              <a:t>поражении отравляющими веществами удушающего действия не рекомендуется делать искусственное дыхание в связи с отеком легких.</a:t>
            </a:r>
          </a:p>
          <a:p>
            <a:pPr>
              <a:lnSpc>
                <a:spcPct val="100000"/>
              </a:lnSpc>
            </a:pPr>
            <a:endParaRPr lang="ru-RU" dirty="0"/>
          </a:p>
        </p:txBody>
      </p:sp>
    </p:spTree>
    <p:extLst>
      <p:ext uri="{BB962C8B-B14F-4D97-AF65-F5344CB8AC3E}">
        <p14:creationId xmlns:p14="http://schemas.microsoft.com/office/powerpoint/2010/main" val="2230404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Пятый учебный вопрос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31</a:t>
            </a:fld>
            <a:endParaRPr lang="ru" sz="1400">
              <a:solidFill>
                <a:srgbClr val="000000"/>
              </a:solidFill>
            </a:endParaRPr>
          </a:p>
        </p:txBody>
      </p:sp>
      <p:sp>
        <p:nvSpPr>
          <p:cNvPr id="4" name="Текст 3"/>
          <p:cNvSpPr>
            <a:spLocks noGrp="1"/>
          </p:cNvSpPr>
          <p:nvPr>
            <p:ph type="body" idx="1"/>
          </p:nvPr>
        </p:nvSpPr>
        <p:spPr>
          <a:xfrm>
            <a:off x="439845" y="1781174"/>
            <a:ext cx="8264400" cy="3035405"/>
          </a:xfrm>
        </p:spPr>
        <p:txBody>
          <a:bodyPr/>
          <a:lstStyle/>
          <a:p>
            <a:pPr marL="146050" indent="0" algn="ctr">
              <a:buNone/>
            </a:pPr>
            <a:r>
              <a:rPr lang="ru-RU" b="1" i="1" dirty="0"/>
              <a:t>Проведение искусственного дыхания и массажа сердца</a:t>
            </a:r>
          </a:p>
        </p:txBody>
      </p:sp>
    </p:spTree>
    <p:extLst>
      <p:ext uri="{BB962C8B-B14F-4D97-AF65-F5344CB8AC3E}">
        <p14:creationId xmlns:p14="http://schemas.microsoft.com/office/powerpoint/2010/main" val="1754342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b="26140"/>
          <a:stretch/>
        </p:blipFill>
        <p:spPr>
          <a:xfrm>
            <a:off x="962024" y="2543967"/>
            <a:ext cx="7134225" cy="2599533"/>
          </a:xfrm>
          <a:prstGeom prst="rect">
            <a:avLst/>
          </a:prstGeom>
        </p:spPr>
      </p:pic>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32</a:t>
            </a:fld>
            <a:endParaRPr lang="ru" sz="1400">
              <a:solidFill>
                <a:srgbClr val="000000"/>
              </a:solidFill>
            </a:endParaRPr>
          </a:p>
        </p:txBody>
      </p:sp>
      <p:sp>
        <p:nvSpPr>
          <p:cNvPr id="4" name="Текст 3"/>
          <p:cNvSpPr>
            <a:spLocks noGrp="1"/>
          </p:cNvSpPr>
          <p:nvPr>
            <p:ph type="body" idx="1"/>
          </p:nvPr>
        </p:nvSpPr>
        <p:spPr>
          <a:xfrm>
            <a:off x="152398" y="192827"/>
            <a:ext cx="8753475" cy="4702280"/>
          </a:xfrm>
        </p:spPr>
        <p:txBody>
          <a:bodyPr/>
          <a:lstStyle/>
          <a:p>
            <a:pPr marL="146050" indent="0">
              <a:lnSpc>
                <a:spcPct val="100000"/>
              </a:lnSpc>
              <a:buNone/>
            </a:pPr>
            <a:r>
              <a:rPr lang="ru-RU" dirty="0"/>
              <a:t>Для проведения искусственного дыхания способом «изо рта </a:t>
            </a:r>
            <a:r>
              <a:rPr lang="ru-RU" dirty="0" smtClean="0"/>
              <a:t>                               в </a:t>
            </a:r>
            <a:r>
              <a:rPr lang="ru-RU" dirty="0"/>
              <a:t>рот» нужно уложить пораженного на спину и положить ему под лопатки валик из одежды. Максимально запрокинуть голову пораженного назад и, оттягивая подбородок, поддерживать рот в полуоткрытом состоянии. Сделав вдох, через марлю или платок с усилием вдувать пораженному в рот воздух (нос пораженного при этом зажать). Когда грудная клетка пораженного достаточно расширится, вдувание прекратить - в это время происходит пассивный выдох. Вдувание следует повторять 12-18 раз в минуту.</a:t>
            </a:r>
          </a:p>
          <a:p>
            <a:pPr>
              <a:lnSpc>
                <a:spcPct val="100000"/>
              </a:lnSpc>
            </a:pPr>
            <a:endParaRPr lang="ru-RU" dirty="0"/>
          </a:p>
        </p:txBody>
      </p:sp>
    </p:spTree>
    <p:extLst>
      <p:ext uri="{BB962C8B-B14F-4D97-AF65-F5344CB8AC3E}">
        <p14:creationId xmlns:p14="http://schemas.microsoft.com/office/powerpoint/2010/main" val="3850010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b="15128"/>
          <a:stretch/>
        </p:blipFill>
        <p:spPr>
          <a:xfrm>
            <a:off x="1383819" y="2905125"/>
            <a:ext cx="6214708" cy="2038350"/>
          </a:xfrm>
          <a:prstGeom prst="rect">
            <a:avLst/>
          </a:prstGeom>
        </p:spPr>
      </p:pic>
      <p:sp>
        <p:nvSpPr>
          <p:cNvPr id="2" name="Заголовок 1"/>
          <p:cNvSpPr>
            <a:spLocks noGrp="1"/>
          </p:cNvSpPr>
          <p:nvPr>
            <p:ph type="title"/>
          </p:nvPr>
        </p:nvSpPr>
        <p:spPr>
          <a:xfrm>
            <a:off x="319103" y="137675"/>
            <a:ext cx="6256200" cy="440700"/>
          </a:xfrm>
        </p:spPr>
        <p:txBody>
          <a:bodyPr/>
          <a:lstStyle/>
          <a:p>
            <a:r>
              <a:rPr lang="ru-RU" sz="1800" dirty="0" smtClean="0"/>
              <a:t>Второй </a:t>
            </a:r>
            <a:r>
              <a:rPr lang="ru-RU" sz="1800" dirty="0"/>
              <a:t>способ проведения искусственного дыхания (по способу Сильвестра</a:t>
            </a:r>
            <a:r>
              <a:rPr lang="ru-RU" sz="1800" dirty="0" smtClean="0"/>
              <a:t>)</a:t>
            </a:r>
            <a:endParaRPr lang="ru-RU" sz="1800"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33</a:t>
            </a:fld>
            <a:endParaRPr lang="ru" sz="1400">
              <a:solidFill>
                <a:srgbClr val="000000"/>
              </a:solidFill>
            </a:endParaRPr>
          </a:p>
        </p:txBody>
      </p:sp>
      <p:sp>
        <p:nvSpPr>
          <p:cNvPr id="4" name="Текст 3"/>
          <p:cNvSpPr>
            <a:spLocks noGrp="1"/>
          </p:cNvSpPr>
          <p:nvPr>
            <p:ph type="body" idx="1"/>
          </p:nvPr>
        </p:nvSpPr>
        <p:spPr>
          <a:xfrm>
            <a:off x="106469" y="637655"/>
            <a:ext cx="8837505" cy="3750300"/>
          </a:xfrm>
        </p:spPr>
        <p:txBody>
          <a:bodyPr/>
          <a:lstStyle/>
          <a:p>
            <a:pPr marL="146050" indent="0">
              <a:lnSpc>
                <a:spcPct val="100000"/>
              </a:lnSpc>
              <a:buNone/>
            </a:pPr>
            <a:r>
              <a:rPr lang="ru-RU" dirty="0" smtClean="0"/>
              <a:t>Для </a:t>
            </a:r>
            <a:r>
              <a:rPr lang="ru-RU" dirty="0"/>
              <a:t>этого нужно пораженного положить на спину, под его лопатки подложить валик из одежды, голову повернуть в сторону</a:t>
            </a:r>
            <a:r>
              <a:rPr lang="ru-RU" dirty="0" smtClean="0"/>
              <a:t>.</a:t>
            </a:r>
            <a:r>
              <a:rPr lang="ru-RU" dirty="0"/>
              <a:t/>
            </a:r>
            <a:br>
              <a:rPr lang="ru-RU" dirty="0"/>
            </a:br>
            <a:r>
              <a:rPr lang="ru-RU" dirty="0"/>
              <a:t>Оказывающий помощь становится на колени у головы пораженного, берет его за предплечья, поднимает руки пораженного вверх в стороны и заводит их за голову- происходит вдох. После этого согнутые в локтях руки пораженного прижимают к боковым поверхностям его груди — происходит выдох. Такие ритмичные движения надо повторять с равными промежутками 16-18 раз в минуту.</a:t>
            </a:r>
          </a:p>
          <a:p>
            <a:endParaRPr lang="ru-RU" dirty="0"/>
          </a:p>
        </p:txBody>
      </p:sp>
    </p:spTree>
    <p:extLst>
      <p:ext uri="{BB962C8B-B14F-4D97-AF65-F5344CB8AC3E}">
        <p14:creationId xmlns:p14="http://schemas.microsoft.com/office/powerpoint/2010/main" val="1001950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Шестой учебный вопрос </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34</a:t>
            </a:fld>
            <a:endParaRPr lang="ru" sz="1400">
              <a:solidFill>
                <a:srgbClr val="000000"/>
              </a:solidFill>
            </a:endParaRPr>
          </a:p>
        </p:txBody>
      </p:sp>
      <p:sp>
        <p:nvSpPr>
          <p:cNvPr id="4" name="Текст 3"/>
          <p:cNvSpPr>
            <a:spLocks noGrp="1"/>
          </p:cNvSpPr>
          <p:nvPr>
            <p:ph type="body" idx="1"/>
          </p:nvPr>
        </p:nvSpPr>
        <p:spPr>
          <a:xfrm>
            <a:off x="439845" y="1704974"/>
            <a:ext cx="8264400" cy="3111605"/>
          </a:xfrm>
        </p:spPr>
        <p:txBody>
          <a:bodyPr/>
          <a:lstStyle/>
          <a:p>
            <a:pPr marL="146050" lvl="1" indent="0" algn="ctr">
              <a:buNone/>
            </a:pPr>
            <a:r>
              <a:rPr lang="ru-RU" b="1" i="1" dirty="0"/>
              <a:t>Порядок и способы эвакуации раненых и пораженных в безопасные места, в том числе с использованием подручных средств</a:t>
            </a:r>
          </a:p>
          <a:p>
            <a:pPr marL="146050" indent="0">
              <a:buNone/>
            </a:pPr>
            <a:endParaRPr lang="ru-RU" dirty="0"/>
          </a:p>
        </p:txBody>
      </p:sp>
    </p:spTree>
    <p:extLst>
      <p:ext uri="{BB962C8B-B14F-4D97-AF65-F5344CB8AC3E}">
        <p14:creationId xmlns:p14="http://schemas.microsoft.com/office/powerpoint/2010/main" val="2382734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35</a:t>
            </a:fld>
            <a:endParaRPr lang="ru" sz="1400">
              <a:solidFill>
                <a:srgbClr val="000000"/>
              </a:solidFill>
            </a:endParaRPr>
          </a:p>
        </p:txBody>
      </p:sp>
      <p:sp>
        <p:nvSpPr>
          <p:cNvPr id="4" name="Текст 3"/>
          <p:cNvSpPr>
            <a:spLocks noGrp="1"/>
          </p:cNvSpPr>
          <p:nvPr>
            <p:ph type="body" idx="1"/>
          </p:nvPr>
        </p:nvSpPr>
        <p:spPr>
          <a:xfrm>
            <a:off x="276225" y="485775"/>
            <a:ext cx="8553450" cy="4330805"/>
          </a:xfrm>
        </p:spPr>
        <p:txBody>
          <a:bodyPr/>
          <a:lstStyle/>
          <a:p>
            <a:pPr marL="146050" indent="0">
              <a:lnSpc>
                <a:spcPct val="100000"/>
              </a:lnSpc>
              <a:buNone/>
            </a:pPr>
            <a:r>
              <a:rPr lang="ru-RU" dirty="0" smtClean="0"/>
              <a:t>Одновременно </a:t>
            </a:r>
            <a:r>
              <a:rPr lang="ru-RU" dirty="0"/>
              <a:t>с оказанием первой медицинской помощи в очаге поражения осуществляется эвакуация пораженных в отряд первой медицинской помощи и в безопасные места.</a:t>
            </a:r>
          </a:p>
          <a:p>
            <a:pPr marL="146050" indent="0">
              <a:lnSpc>
                <a:spcPct val="100000"/>
              </a:lnSpc>
              <a:buNone/>
            </a:pPr>
            <a:r>
              <a:rPr lang="ru-RU" dirty="0"/>
              <a:t>В первую очередь эвакуируют детей и пораженных, находящихся в шоковом состоянии, имеющих наложенные жгуты (закрутки), проникающие ранения грудной клетки (открытым пневмоторакс) и брюшной полости (выпадение внутренностей), извлеченных из завалов, с развивающимся синдромом длительного раздавливания, обширными ожогами и другими тяжелыми поражениями.</a:t>
            </a:r>
          </a:p>
          <a:p>
            <a:pPr marL="146050" indent="0">
              <a:lnSpc>
                <a:spcPct val="100000"/>
              </a:lnSpc>
              <a:buNone/>
            </a:pPr>
            <a:r>
              <a:rPr lang="ru-RU" dirty="0"/>
              <a:t>Пораженным, способным передвигаться самостоятельно, указывают кратчайший и наиболее безопасный путь к отряду первой медицинской помощи.</a:t>
            </a:r>
          </a:p>
          <a:p>
            <a:pPr>
              <a:lnSpc>
                <a:spcPct val="100000"/>
              </a:lnSpc>
            </a:pPr>
            <a:endParaRPr lang="ru-RU" dirty="0"/>
          </a:p>
        </p:txBody>
      </p:sp>
    </p:spTree>
    <p:extLst>
      <p:ext uri="{BB962C8B-B14F-4D97-AF65-F5344CB8AC3E}">
        <p14:creationId xmlns:p14="http://schemas.microsoft.com/office/powerpoint/2010/main" val="3705955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36</a:t>
            </a:fld>
            <a:endParaRPr lang="ru" sz="1400">
              <a:solidFill>
                <a:srgbClr val="000000"/>
              </a:solidFill>
            </a:endParaRPr>
          </a:p>
        </p:txBody>
      </p:sp>
      <p:sp>
        <p:nvSpPr>
          <p:cNvPr id="4" name="Текст 3"/>
          <p:cNvSpPr>
            <a:spLocks noGrp="1"/>
          </p:cNvSpPr>
          <p:nvPr>
            <p:ph type="body" idx="1"/>
          </p:nvPr>
        </p:nvSpPr>
        <p:spPr>
          <a:xfrm>
            <a:off x="439845" y="190500"/>
            <a:ext cx="8264400" cy="4626080"/>
          </a:xfrm>
        </p:spPr>
        <p:txBody>
          <a:bodyPr/>
          <a:lstStyle/>
          <a:p>
            <a:pPr marL="146050" indent="0">
              <a:lnSpc>
                <a:spcPct val="100000"/>
              </a:lnSpc>
              <a:buNone/>
            </a:pPr>
            <a:r>
              <a:rPr lang="ru-RU" dirty="0"/>
              <a:t>В местах погрузки организуют:</a:t>
            </a:r>
          </a:p>
          <a:p>
            <a:pPr>
              <a:lnSpc>
                <a:spcPct val="100000"/>
              </a:lnSpc>
            </a:pPr>
            <a:r>
              <a:rPr lang="ru-RU" dirty="0"/>
              <a:t>сортировку пораженных по срочности и способу доставки в отряд первой медицинской помощи; простейшие противошоковые мероприятия;</a:t>
            </a:r>
          </a:p>
          <a:p>
            <a:pPr>
              <a:lnSpc>
                <a:spcPct val="100000"/>
              </a:lnSpc>
            </a:pPr>
            <a:r>
              <a:rPr lang="ru-RU" dirty="0"/>
              <a:t>проверку правильности наложения повязок и в случае необходимости исправление их; введение сердечных и обезболивающих средств.</a:t>
            </a:r>
          </a:p>
          <a:p>
            <a:pPr marL="146050" indent="0">
              <a:lnSpc>
                <a:spcPct val="100000"/>
              </a:lnSpc>
              <a:buNone/>
            </a:pPr>
            <a:r>
              <a:rPr lang="ru-RU" dirty="0"/>
              <a:t>Кроме того, сюда же доставляются носилки и медицинские средства для пополнения израсходованных во время </a:t>
            </a:r>
            <a:r>
              <a:rPr lang="ru-RU" dirty="0" smtClean="0"/>
              <a:t>работы. Для </a:t>
            </a:r>
            <a:r>
              <a:rPr lang="ru-RU" dirty="0"/>
              <a:t>возможно быстрой доставки пораженных к местам погрузки на транспорт используют все доступные приемы: вынос на носилках, руках, спине, волоком на подстилке (зимой), а также с помощью других подручных средств.</a:t>
            </a:r>
          </a:p>
          <a:p>
            <a:endParaRPr lang="ru-RU" dirty="0"/>
          </a:p>
        </p:txBody>
      </p:sp>
    </p:spTree>
    <p:extLst>
      <p:ext uri="{BB962C8B-B14F-4D97-AF65-F5344CB8AC3E}">
        <p14:creationId xmlns:p14="http://schemas.microsoft.com/office/powerpoint/2010/main" val="144188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37</a:t>
            </a:fld>
            <a:endParaRPr lang="ru" sz="1400">
              <a:solidFill>
                <a:srgbClr val="000000"/>
              </a:solidFill>
            </a:endParaRPr>
          </a:p>
        </p:txBody>
      </p:sp>
      <p:sp>
        <p:nvSpPr>
          <p:cNvPr id="4" name="Текст 3"/>
          <p:cNvSpPr>
            <a:spLocks noGrp="1"/>
          </p:cNvSpPr>
          <p:nvPr>
            <p:ph type="body" idx="1"/>
          </p:nvPr>
        </p:nvSpPr>
        <p:spPr>
          <a:xfrm>
            <a:off x="200025" y="200025"/>
            <a:ext cx="8686800" cy="4673705"/>
          </a:xfrm>
        </p:spPr>
        <p:txBody>
          <a:bodyPr/>
          <a:lstStyle/>
          <a:p>
            <a:pPr marL="146050" indent="0">
              <a:buNone/>
            </a:pPr>
            <a:r>
              <a:rPr lang="ru-RU" sz="1600" dirty="0" smtClean="0"/>
              <a:t>Для </a:t>
            </a:r>
            <a:r>
              <a:rPr lang="ru-RU" sz="1600" dirty="0"/>
              <a:t>развертывания носилок носильщики становятся у их концов, </a:t>
            </a:r>
            <a:r>
              <a:rPr lang="ru-RU" sz="1600" dirty="0" smtClean="0"/>
              <a:t>                           растягивают </a:t>
            </a:r>
            <a:r>
              <a:rPr lang="ru-RU" sz="1600" dirty="0"/>
              <a:t>ремни, после чего, потянув за ручки, раскрывают носилки и, упираясь коленом в распоры, выпрямляют их до отказа. Каждый носильщик проверяет, хорошо ли закрыты замки распоров.</a:t>
            </a:r>
          </a:p>
          <a:p>
            <a:pPr marL="146050" indent="0">
              <a:buNone/>
            </a:pPr>
            <a:r>
              <a:rPr lang="ru-RU" sz="1600" dirty="0"/>
              <a:t>Чтобы уложить пострадавшего на носилки, двое носильщиков подводят под него руки один под голову и спину, другой - под таз и ноги, одновременно поднимают и укладывают на носилки.</a:t>
            </a:r>
          </a:p>
          <a:p>
            <a:pPr marL="146050" indent="0">
              <a:buNone/>
            </a:pPr>
            <a:r>
              <a:rPr lang="ru-RU" sz="1600" dirty="0"/>
              <a:t>Пострадавшие с ранением в затылок и спину укладываются на носилки на бок, с травмой живота - на спину с полусогнутыми в коленях ногами, с травмой лица и челюсти- с повернутым набок лицом, с ранением передней поверхности шеи - в полусидящем положении со склоненной на грудь головой.</a:t>
            </a:r>
          </a:p>
          <a:p>
            <a:endParaRPr lang="ru-RU" dirty="0"/>
          </a:p>
        </p:txBody>
      </p:sp>
    </p:spTree>
    <p:extLst>
      <p:ext uri="{BB962C8B-B14F-4D97-AF65-F5344CB8AC3E}">
        <p14:creationId xmlns:p14="http://schemas.microsoft.com/office/powerpoint/2010/main" val="963797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b="12819"/>
          <a:stretch/>
        </p:blipFill>
        <p:spPr>
          <a:xfrm>
            <a:off x="5648088" y="819149"/>
            <a:ext cx="3495912" cy="2066925"/>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r="36455" b="72037"/>
          <a:stretch/>
        </p:blipFill>
        <p:spPr>
          <a:xfrm>
            <a:off x="5648088" y="2724150"/>
            <a:ext cx="3247698" cy="2224087"/>
          </a:xfrm>
          <a:prstGeom prst="rect">
            <a:avLst/>
          </a:prstGeom>
        </p:spPr>
      </p:pic>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38</a:t>
            </a:fld>
            <a:endParaRPr lang="ru" sz="1400">
              <a:solidFill>
                <a:srgbClr val="000000"/>
              </a:solidFill>
            </a:endParaRPr>
          </a:p>
        </p:txBody>
      </p:sp>
      <p:sp>
        <p:nvSpPr>
          <p:cNvPr id="4" name="Текст 3"/>
          <p:cNvSpPr>
            <a:spLocks noGrp="1"/>
          </p:cNvSpPr>
          <p:nvPr>
            <p:ph type="body" idx="1"/>
          </p:nvPr>
        </p:nvSpPr>
        <p:spPr>
          <a:xfrm>
            <a:off x="0" y="209550"/>
            <a:ext cx="5495925" cy="3750300"/>
          </a:xfrm>
        </p:spPr>
        <p:txBody>
          <a:bodyPr/>
          <a:lstStyle/>
          <a:p>
            <a:pPr marL="146050" indent="0">
              <a:buNone/>
            </a:pPr>
            <a:r>
              <a:rPr lang="ru-RU" sz="1400" dirty="0"/>
              <a:t>Переносить пораженного на носилках необходимо следующим образом. </a:t>
            </a:r>
            <a:r>
              <a:rPr lang="ru-RU" sz="1400" dirty="0" smtClean="0"/>
              <a:t>Идти </a:t>
            </a:r>
            <a:r>
              <a:rPr lang="ru-RU" sz="1400" dirty="0"/>
              <a:t>в ногу, спокойно, чтобы носилки </a:t>
            </a:r>
            <a:r>
              <a:rPr lang="ru-RU" sz="1400" dirty="0" smtClean="0"/>
              <a:t>не раскачивались </a:t>
            </a:r>
            <a:r>
              <a:rPr lang="ru-RU" sz="1400" dirty="0"/>
              <a:t>и не причиняли пострадавшему дополнительных страданий. Нести пострадавшего ногами вперед, а при тяжелом состоянии - головой вперед, чтобы сзади идущие носильщики могли наблюдать за его состоянием. Пораженному, потерявшему сознание, необходимо дать понюхать нашатырный спирт, а при остановке у него дыхания - положить носилки на землю и сделать искусственное дыхание. Если носилки обслуживаются звеном из четырех человек, двое несут носилки за ручки, а двое поддерживают по бокам, а затем меняются местами. На подъемах и спусках нужно следить, чтобы носилки были в горизонтальном положении.</a:t>
            </a:r>
          </a:p>
          <a:p>
            <a:endParaRPr lang="ru-RU" dirty="0"/>
          </a:p>
        </p:txBody>
      </p:sp>
    </p:spTree>
    <p:extLst>
      <p:ext uri="{BB962C8B-B14F-4D97-AF65-F5344CB8AC3E}">
        <p14:creationId xmlns:p14="http://schemas.microsoft.com/office/powerpoint/2010/main" val="668104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39</a:t>
            </a:fld>
            <a:endParaRPr lang="ru" sz="1400">
              <a:solidFill>
                <a:srgbClr val="000000"/>
              </a:solidFill>
            </a:endParaRPr>
          </a:p>
        </p:txBody>
      </p:sp>
      <p:sp>
        <p:nvSpPr>
          <p:cNvPr id="4" name="Текст 3"/>
          <p:cNvSpPr>
            <a:spLocks noGrp="1"/>
          </p:cNvSpPr>
          <p:nvPr>
            <p:ph type="body" idx="1"/>
          </p:nvPr>
        </p:nvSpPr>
        <p:spPr>
          <a:xfrm>
            <a:off x="0" y="104775"/>
            <a:ext cx="8810625" cy="4673705"/>
          </a:xfrm>
        </p:spPr>
        <p:txBody>
          <a:bodyPr/>
          <a:lstStyle/>
          <a:p>
            <a:pPr marL="146050" indent="0">
              <a:buNone/>
            </a:pPr>
            <a:r>
              <a:rPr lang="ru-RU" sz="1400" dirty="0"/>
              <a:t>Переноска пострадавшего одним носильщиком в зависимости от </a:t>
            </a:r>
            <a:r>
              <a:rPr lang="ru-RU" sz="1400" dirty="0" smtClean="0"/>
              <a:t>расстояния                                     </a:t>
            </a:r>
            <a:r>
              <a:rPr lang="ru-RU" sz="1400" dirty="0"/>
              <a:t>может осуществляться несколькими способами.</a:t>
            </a:r>
          </a:p>
          <a:p>
            <a:pPr marL="146050" indent="0">
              <a:buNone/>
            </a:pPr>
            <a:r>
              <a:rPr lang="ru-RU" sz="1400" b="1" dirty="0"/>
              <a:t>Первый способ: </a:t>
            </a:r>
            <a:r>
              <a:rPr lang="ru-RU" sz="1400" dirty="0"/>
              <a:t>для переноски на небольшое расстояние носильщик, опустившись на одно колено сбоку от пострадавшего, подхватывает его одной рукой под ягодицы, другой - под лопатки, пораженный обхватывает шею носильщика. Носильщик поднимается и переносит пораженного.</a:t>
            </a:r>
          </a:p>
          <a:p>
            <a:pPr marL="146050" indent="0">
              <a:buNone/>
            </a:pPr>
            <a:r>
              <a:rPr lang="ru-RU" sz="1400" b="1" dirty="0"/>
              <a:t>Второй способ: </a:t>
            </a:r>
            <a:r>
              <a:rPr lang="ru-RU" sz="1400" dirty="0"/>
              <a:t>на более дальние расстояния пораженные переносятся на спине. Пораженный усаживается на возвышение, носильщик опускается на одно </a:t>
            </a:r>
            <a:r>
              <a:rPr lang="ru-RU" sz="1400" dirty="0" smtClean="0"/>
              <a:t>                                                                        колено </a:t>
            </a:r>
            <a:r>
              <a:rPr lang="ru-RU" sz="1400" dirty="0"/>
              <a:t>между его ногами, спиной к нему, подхватывает </a:t>
            </a:r>
            <a:r>
              <a:rPr lang="ru-RU" sz="1400" dirty="0" smtClean="0"/>
              <a:t>бедра                                                                        </a:t>
            </a:r>
            <a:r>
              <a:rPr lang="ru-RU" sz="1400" dirty="0"/>
              <a:t>пострадавшего, а последний обхватывает носильщика за </a:t>
            </a:r>
            <a:r>
              <a:rPr lang="ru-RU" sz="1400" dirty="0" smtClean="0"/>
              <a:t>                                                                               верхнюю </a:t>
            </a:r>
            <a:r>
              <a:rPr lang="ru-RU" sz="1400" dirty="0"/>
              <a:t>часть груди. Затем носильщик встает и переносит </a:t>
            </a:r>
            <a:r>
              <a:rPr lang="ru-RU" sz="1400" dirty="0" smtClean="0"/>
              <a:t>                                                                  пораженного</a:t>
            </a:r>
            <a:r>
              <a:rPr lang="ru-RU" sz="1400" dirty="0"/>
              <a:t>.</a:t>
            </a:r>
          </a:p>
          <a:p>
            <a:pPr marL="146050" indent="0">
              <a:buNone/>
            </a:pPr>
            <a:r>
              <a:rPr lang="ru-RU" sz="1400" b="1" dirty="0"/>
              <a:t>Третий способ: </a:t>
            </a:r>
            <a:r>
              <a:rPr lang="ru-RU" sz="1400" dirty="0"/>
              <a:t>на сравнительно большие расстояния </a:t>
            </a:r>
            <a:r>
              <a:rPr lang="ru-RU" sz="1400" dirty="0" smtClean="0"/>
              <a:t>                                                                                 удобнее </a:t>
            </a:r>
            <a:r>
              <a:rPr lang="ru-RU" sz="1400" dirty="0"/>
              <a:t>всего переносить пораженного на плече.</a:t>
            </a:r>
          </a:p>
          <a:p>
            <a:endParaRPr lang="ru-RU" dirty="0"/>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b="8385"/>
          <a:stretch/>
        </p:blipFill>
        <p:spPr>
          <a:xfrm>
            <a:off x="5361982" y="2752725"/>
            <a:ext cx="3782017" cy="2390775"/>
          </a:xfrm>
          <a:prstGeom prst="rect">
            <a:avLst/>
          </a:prstGeom>
        </p:spPr>
      </p:pic>
    </p:spTree>
    <p:extLst>
      <p:ext uri="{BB962C8B-B14F-4D97-AF65-F5344CB8AC3E}">
        <p14:creationId xmlns:p14="http://schemas.microsoft.com/office/powerpoint/2010/main" val="418069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50" y="114300"/>
            <a:ext cx="6705600" cy="664100"/>
          </a:xfrm>
        </p:spPr>
        <p:txBody>
          <a:bodyPr/>
          <a:lstStyle/>
          <a:p>
            <a:r>
              <a:rPr lang="ru-RU" sz="1800" dirty="0"/>
              <a:t>Перечень мероприятий по оказанию первой помощи</a:t>
            </a:r>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4</a:t>
            </a:fld>
            <a:endParaRPr lang="ru" sz="1400">
              <a:solidFill>
                <a:srgbClr val="000000"/>
              </a:solidFill>
            </a:endParaRPr>
          </a:p>
        </p:txBody>
      </p:sp>
      <p:sp>
        <p:nvSpPr>
          <p:cNvPr id="4" name="Текст 3"/>
          <p:cNvSpPr>
            <a:spLocks noGrp="1"/>
          </p:cNvSpPr>
          <p:nvPr>
            <p:ph type="body" idx="1"/>
          </p:nvPr>
        </p:nvSpPr>
        <p:spPr>
          <a:xfrm>
            <a:off x="190500" y="409575"/>
            <a:ext cx="8782050" cy="4552950"/>
          </a:xfrm>
        </p:spPr>
        <p:txBody>
          <a:bodyPr/>
          <a:lstStyle/>
          <a:p>
            <a:pPr marL="146050" lvl="0" indent="0">
              <a:buNone/>
            </a:pPr>
            <a:r>
              <a:rPr lang="ru-RU" sz="1400" i="1" dirty="0" smtClean="0"/>
              <a:t>1. Мероприятия </a:t>
            </a:r>
            <a:r>
              <a:rPr lang="ru-RU" sz="1400" i="1" dirty="0"/>
              <a:t>по оценке обстановки и обеспечению безопасных условий для оказания первой помощи:</a:t>
            </a:r>
            <a:endParaRPr lang="ru-RU" sz="1400" dirty="0"/>
          </a:p>
          <a:p>
            <a:pPr lvl="0"/>
            <a:r>
              <a:rPr lang="ru-RU" sz="1400" dirty="0"/>
              <a:t>определение угрожающих факторов для собственной жизни и здоровья;</a:t>
            </a:r>
          </a:p>
          <a:p>
            <a:pPr lvl="0"/>
            <a:r>
              <a:rPr lang="ru-RU" sz="1400" dirty="0"/>
              <a:t>определение угрожающих факторов для жизни и здоровья пострадавшего;</a:t>
            </a:r>
          </a:p>
          <a:p>
            <a:pPr lvl="0"/>
            <a:r>
              <a:rPr lang="ru-RU" sz="1400" dirty="0" smtClean="0"/>
              <a:t>устранение </a:t>
            </a:r>
            <a:r>
              <a:rPr lang="ru-RU" sz="1400" dirty="0"/>
              <a:t>угрожающих факторов для жизни и здоровья;</a:t>
            </a:r>
          </a:p>
          <a:p>
            <a:pPr lvl="0"/>
            <a:r>
              <a:rPr lang="ru-RU" sz="1400" dirty="0"/>
              <a:t>прекращение действия повреждающих факторов на пострадавшего;</a:t>
            </a:r>
          </a:p>
          <a:p>
            <a:pPr lvl="0"/>
            <a:r>
              <a:rPr lang="ru-RU" sz="1400" dirty="0"/>
              <a:t>оценка количества пострадавших;</a:t>
            </a:r>
          </a:p>
          <a:p>
            <a:pPr lvl="0"/>
            <a:r>
              <a:rPr lang="ru-RU" sz="1400" dirty="0"/>
              <a:t>извлечение пострадавшего из транспортного средства или других труднодоступных мест;</a:t>
            </a:r>
          </a:p>
          <a:p>
            <a:pPr lvl="0"/>
            <a:r>
              <a:rPr lang="ru-RU" sz="1400" dirty="0"/>
              <a:t>перемещение пострадавшего.</a:t>
            </a:r>
          </a:p>
          <a:p>
            <a:endParaRPr lang="ru-RU" dirty="0"/>
          </a:p>
        </p:txBody>
      </p:sp>
    </p:spTree>
    <p:extLst>
      <p:ext uri="{BB962C8B-B14F-4D97-AF65-F5344CB8AC3E}">
        <p14:creationId xmlns:p14="http://schemas.microsoft.com/office/powerpoint/2010/main" val="4033727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2028" t="3518" r="5150" b="4629"/>
          <a:stretch/>
        </p:blipFill>
        <p:spPr>
          <a:xfrm>
            <a:off x="228600" y="2860453"/>
            <a:ext cx="3495675" cy="2159222"/>
          </a:xfrm>
          <a:prstGeom prst="rect">
            <a:avLst/>
          </a:prstGeom>
        </p:spPr>
      </p:pic>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40</a:t>
            </a:fld>
            <a:endParaRPr lang="ru" sz="1400">
              <a:solidFill>
                <a:srgbClr val="000000"/>
              </a:solidFill>
            </a:endParaRPr>
          </a:p>
        </p:txBody>
      </p:sp>
      <p:sp>
        <p:nvSpPr>
          <p:cNvPr id="4" name="Текст 3"/>
          <p:cNvSpPr>
            <a:spLocks noGrp="1"/>
          </p:cNvSpPr>
          <p:nvPr>
            <p:ph type="body" idx="1"/>
          </p:nvPr>
        </p:nvSpPr>
        <p:spPr>
          <a:xfrm>
            <a:off x="4972050" y="647700"/>
            <a:ext cx="3971925" cy="3797405"/>
          </a:xfrm>
        </p:spPr>
        <p:txBody>
          <a:bodyPr/>
          <a:lstStyle/>
          <a:p>
            <a:pPr marL="146050" indent="0">
              <a:lnSpc>
                <a:spcPct val="100000"/>
              </a:lnSpc>
              <a:buNone/>
            </a:pPr>
            <a:r>
              <a:rPr lang="ru-RU" sz="1400" dirty="0"/>
              <a:t>Переноска пораженного двумя носильщиками осуществляется двумя способами.</a:t>
            </a:r>
          </a:p>
          <a:p>
            <a:pPr marL="146050" indent="0">
              <a:lnSpc>
                <a:spcPct val="100000"/>
              </a:lnSpc>
              <a:buNone/>
            </a:pPr>
            <a:r>
              <a:rPr lang="ru-RU" sz="1400" b="1" dirty="0" smtClean="0"/>
              <a:t>Первый способ:</a:t>
            </a:r>
            <a:r>
              <a:rPr lang="ru-RU" sz="1400" dirty="0" smtClean="0"/>
              <a:t> </a:t>
            </a:r>
            <a:r>
              <a:rPr lang="ru-RU" sz="1400" dirty="0"/>
              <a:t>один из носильщиков берет пораженного под мышки, а второй, стоя между ног пораженного и спиной к нему, подхватывает его ноги несколько ниже коленных суставов (при переломе конечностей и повреждениях позвоночника этот метод неприменим).</a:t>
            </a:r>
          </a:p>
          <a:p>
            <a:pPr marL="146050" indent="0">
              <a:lnSpc>
                <a:spcPct val="100000"/>
              </a:lnSpc>
              <a:buNone/>
            </a:pPr>
            <a:r>
              <a:rPr lang="ru-RU" sz="1400" b="1" dirty="0" smtClean="0"/>
              <a:t>Второй способ: </a:t>
            </a:r>
            <a:r>
              <a:rPr lang="ru-RU" sz="1400" dirty="0"/>
              <a:t>переноска на «замке». Наиболее часто «замок» делают, соединив четыре руки, для этого каждый из носильщиков захватывает правой рукой свою левую руку (у кисти), а левой - правую руку товарища (тоже у кисти).</a:t>
            </a:r>
          </a:p>
          <a:p>
            <a:pPr>
              <a:lnSpc>
                <a:spcPct val="100000"/>
              </a:lnSpc>
            </a:pPr>
            <a:endParaRPr lang="ru-RU" dirty="0"/>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b="8148"/>
          <a:stretch/>
        </p:blipFill>
        <p:spPr>
          <a:xfrm>
            <a:off x="2090057" y="85724"/>
            <a:ext cx="2695092" cy="2924175"/>
          </a:xfrm>
          <a:prstGeom prst="rect">
            <a:avLst/>
          </a:prstGeom>
        </p:spPr>
      </p:pic>
    </p:spTree>
    <p:extLst>
      <p:ext uri="{BB962C8B-B14F-4D97-AF65-F5344CB8AC3E}">
        <p14:creationId xmlns:p14="http://schemas.microsoft.com/office/powerpoint/2010/main" val="1744155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48924" y="118500"/>
            <a:ext cx="5913776" cy="1307400"/>
          </a:xfrm>
          <a:prstGeom prst="rect">
            <a:avLst/>
          </a:prstGeom>
        </p:spPr>
        <p:txBody>
          <a:bodyPr spcFirstLastPara="1" wrap="square" lIns="19025" tIns="19025" rIns="19025" bIns="19025" anchor="b" anchorCtr="0">
            <a:noAutofit/>
          </a:bodyPr>
          <a:lstStyle/>
          <a:p>
            <a:pPr marL="0" lvl="0" indent="0" algn="l" rtl="0">
              <a:spcBef>
                <a:spcPts val="0"/>
              </a:spcBef>
              <a:spcAft>
                <a:spcPts val="0"/>
              </a:spcAft>
              <a:buNone/>
            </a:pPr>
            <a:r>
              <a:rPr lang="ru-RU" sz="4000" b="1" i="1" dirty="0" smtClean="0"/>
              <a:t>Спасибо за внимание !</a:t>
            </a:r>
            <a:endParaRPr sz="4000" b="1" i="1" dirty="0"/>
          </a:p>
        </p:txBody>
      </p:sp>
      <p:sp>
        <p:nvSpPr>
          <p:cNvPr id="29" name="Google Shape;29;p5"/>
          <p:cNvSpPr txBox="1">
            <a:spLocks noGrp="1"/>
          </p:cNvSpPr>
          <p:nvPr>
            <p:ph type="sldNum" idx="12"/>
          </p:nvPr>
        </p:nvSpPr>
        <p:spPr>
          <a:xfrm>
            <a:off x="8709450" y="4822031"/>
            <a:ext cx="206100" cy="145500"/>
          </a:xfrm>
          <a:prstGeom prst="rect">
            <a:avLst/>
          </a:prstGeom>
        </p:spPr>
        <p:txBody>
          <a:bodyPr spcFirstLastPara="1" wrap="square" lIns="19025" tIns="19025" rIns="19025" bIns="19025" anchor="t" anchorCtr="0">
            <a:noAutofit/>
          </a:bodyPr>
          <a:lstStyle/>
          <a:p>
            <a:pPr marL="0" lvl="0" indent="0" algn="r" rtl="0">
              <a:spcBef>
                <a:spcPts val="0"/>
              </a:spcBef>
              <a:spcAft>
                <a:spcPts val="0"/>
              </a:spcAft>
              <a:buClr>
                <a:srgbClr val="4D4E4F"/>
              </a:buClr>
              <a:buSzPts val="1100"/>
              <a:buFont typeface="Arial"/>
              <a:buNone/>
            </a:pPr>
            <a:fld id="{00000000-1234-1234-1234-123412341234}" type="slidenum">
              <a:rPr lang="ru"/>
              <a:t>41</a:t>
            </a:fld>
            <a:endParaRPr sz="1400">
              <a:solidFill>
                <a:srgbClr val="000000"/>
              </a:solidFill>
            </a:endParaRPr>
          </a:p>
        </p:txBody>
      </p:sp>
    </p:spTree>
    <p:extLst>
      <p:ext uri="{BB962C8B-B14F-4D97-AF65-F5344CB8AC3E}">
        <p14:creationId xmlns:p14="http://schemas.microsoft.com/office/powerpoint/2010/main" val="69975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5</a:t>
            </a:fld>
            <a:endParaRPr lang="ru" sz="1400">
              <a:solidFill>
                <a:srgbClr val="000000"/>
              </a:solidFill>
            </a:endParaRPr>
          </a:p>
        </p:txBody>
      </p:sp>
      <p:sp>
        <p:nvSpPr>
          <p:cNvPr id="4" name="Текст 3"/>
          <p:cNvSpPr>
            <a:spLocks noGrp="1"/>
          </p:cNvSpPr>
          <p:nvPr>
            <p:ph type="body" idx="1"/>
          </p:nvPr>
        </p:nvSpPr>
        <p:spPr>
          <a:xfrm>
            <a:off x="133350" y="190499"/>
            <a:ext cx="8810625" cy="4848225"/>
          </a:xfrm>
        </p:spPr>
        <p:txBody>
          <a:bodyPr/>
          <a:lstStyle/>
          <a:p>
            <a:pPr marL="146050" lvl="0" indent="0">
              <a:lnSpc>
                <a:spcPct val="100000"/>
              </a:lnSpc>
              <a:buNone/>
            </a:pPr>
            <a:r>
              <a:rPr lang="ru-RU" sz="1200" i="1" dirty="0" smtClean="0"/>
              <a:t>2. Вызов </a:t>
            </a:r>
            <a:r>
              <a:rPr lang="ru-RU" sz="1200" i="1" dirty="0"/>
              <a:t>скорой медицинской помощи, других специальных служб, сотрудники которых </a:t>
            </a:r>
            <a:r>
              <a:rPr lang="ru-RU" sz="1200" i="1" dirty="0" smtClean="0"/>
              <a:t>                                             обязаны </a:t>
            </a:r>
            <a:r>
              <a:rPr lang="ru-RU" sz="1200" i="1" dirty="0"/>
              <a:t>оказывать первую </a:t>
            </a:r>
            <a:r>
              <a:rPr lang="ru-RU" sz="1200" i="1" dirty="0" smtClean="0"/>
              <a:t>помощь.</a:t>
            </a:r>
            <a:endParaRPr lang="ru-RU" sz="1200" i="1" dirty="0"/>
          </a:p>
          <a:p>
            <a:pPr marL="146050" lvl="0" indent="0">
              <a:lnSpc>
                <a:spcPct val="100000"/>
              </a:lnSpc>
              <a:buNone/>
            </a:pPr>
            <a:r>
              <a:rPr lang="ru-RU" sz="1200" i="1" dirty="0" smtClean="0"/>
              <a:t>3. Определение </a:t>
            </a:r>
            <a:r>
              <a:rPr lang="ru-RU" sz="1200" i="1" dirty="0"/>
              <a:t>наличия сознания у пострадавшего.</a:t>
            </a:r>
          </a:p>
          <a:p>
            <a:pPr marL="146050" lvl="0" indent="0">
              <a:lnSpc>
                <a:spcPct val="100000"/>
              </a:lnSpc>
              <a:buNone/>
            </a:pPr>
            <a:r>
              <a:rPr lang="ru-RU" sz="1200" i="1" dirty="0" smtClean="0"/>
              <a:t>4. Мероприятия </a:t>
            </a:r>
            <a:r>
              <a:rPr lang="ru-RU" sz="1200" i="1" dirty="0"/>
              <a:t>по восстановлению проходимости дыхательных путей и определению признаков жизни у пострадавшего:</a:t>
            </a:r>
          </a:p>
          <a:p>
            <a:pPr lvl="0">
              <a:lnSpc>
                <a:spcPct val="100000"/>
              </a:lnSpc>
            </a:pPr>
            <a:r>
              <a:rPr lang="ru-RU" sz="1200" dirty="0"/>
              <a:t>запрокидывание головы с подъёмом подбородка;</a:t>
            </a:r>
          </a:p>
          <a:p>
            <a:pPr lvl="0">
              <a:lnSpc>
                <a:spcPct val="100000"/>
              </a:lnSpc>
            </a:pPr>
            <a:r>
              <a:rPr lang="ru-RU" sz="1200" dirty="0"/>
              <a:t>выдвижение нижней челюсти;</a:t>
            </a:r>
          </a:p>
          <a:p>
            <a:pPr lvl="0">
              <a:lnSpc>
                <a:spcPct val="100000"/>
              </a:lnSpc>
            </a:pPr>
            <a:r>
              <a:rPr lang="ru-RU" sz="1200" dirty="0"/>
              <a:t>определение наличия дыхания с помощью слуха, зрения и осязания;</a:t>
            </a:r>
          </a:p>
          <a:p>
            <a:pPr lvl="0">
              <a:lnSpc>
                <a:spcPct val="100000"/>
              </a:lnSpc>
            </a:pPr>
            <a:r>
              <a:rPr lang="ru-RU" sz="1200" dirty="0"/>
              <a:t>определение наличия кровообращения, проверка пульса на магистральных артериях.</a:t>
            </a:r>
          </a:p>
          <a:p>
            <a:pPr marL="146050" lvl="0" indent="0">
              <a:lnSpc>
                <a:spcPct val="100000"/>
              </a:lnSpc>
              <a:buNone/>
            </a:pPr>
            <a:r>
              <a:rPr lang="ru-RU" sz="1200" i="1" dirty="0" smtClean="0"/>
              <a:t>5. Мероприятия </a:t>
            </a:r>
            <a:r>
              <a:rPr lang="ru-RU" sz="1200" i="1" dirty="0"/>
              <a:t>по проведению сердечно-легочной реанимации до появления признаков жизни:</a:t>
            </a:r>
          </a:p>
          <a:p>
            <a:pPr lvl="0">
              <a:lnSpc>
                <a:spcPct val="100000"/>
              </a:lnSpc>
            </a:pPr>
            <a:r>
              <a:rPr lang="ru-RU" sz="1200" dirty="0"/>
              <a:t>давление руками на грудину пострадавшего;</a:t>
            </a:r>
          </a:p>
          <a:p>
            <a:pPr lvl="0">
              <a:lnSpc>
                <a:spcPct val="100000"/>
              </a:lnSpc>
            </a:pPr>
            <a:r>
              <a:rPr lang="ru-RU" sz="1200" dirty="0"/>
              <a:t>искусственное дыхание «Рот ко рту»;</a:t>
            </a:r>
          </a:p>
          <a:p>
            <a:pPr lvl="0">
              <a:lnSpc>
                <a:spcPct val="100000"/>
              </a:lnSpc>
            </a:pPr>
            <a:r>
              <a:rPr lang="ru-RU" sz="1200" dirty="0"/>
              <a:t>искусственное дыхание «Рот к носу»;</a:t>
            </a:r>
          </a:p>
          <a:p>
            <a:pPr lvl="0">
              <a:lnSpc>
                <a:spcPct val="100000"/>
              </a:lnSpc>
            </a:pPr>
            <a:r>
              <a:rPr lang="ru-RU" sz="1200" dirty="0"/>
              <a:t>искусственное дыхание с использованием устройства для искусственного </a:t>
            </a:r>
            <a:r>
              <a:rPr lang="ru-RU" sz="1200" dirty="0" smtClean="0"/>
              <a:t>дыхания.</a:t>
            </a:r>
            <a:endParaRPr lang="ru-RU" sz="1200" dirty="0"/>
          </a:p>
          <a:p>
            <a:pPr>
              <a:lnSpc>
                <a:spcPct val="100000"/>
              </a:lnSpc>
            </a:pPr>
            <a:endParaRPr lang="ru-RU" sz="1200" dirty="0"/>
          </a:p>
        </p:txBody>
      </p:sp>
    </p:spTree>
    <p:extLst>
      <p:ext uri="{BB962C8B-B14F-4D97-AF65-F5344CB8AC3E}">
        <p14:creationId xmlns:p14="http://schemas.microsoft.com/office/powerpoint/2010/main" val="255326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575" y="2318505"/>
            <a:ext cx="3781425" cy="2824994"/>
          </a:xfrm>
          <a:prstGeom prst="rect">
            <a:avLst/>
          </a:prstGeom>
        </p:spPr>
      </p:pic>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6</a:t>
            </a:fld>
            <a:endParaRPr lang="ru" sz="1400">
              <a:solidFill>
                <a:srgbClr val="000000"/>
              </a:solidFill>
            </a:endParaRPr>
          </a:p>
        </p:txBody>
      </p:sp>
      <p:sp>
        <p:nvSpPr>
          <p:cNvPr id="4" name="Текст 3"/>
          <p:cNvSpPr>
            <a:spLocks noGrp="1"/>
          </p:cNvSpPr>
          <p:nvPr>
            <p:ph type="body" idx="1"/>
          </p:nvPr>
        </p:nvSpPr>
        <p:spPr>
          <a:xfrm>
            <a:off x="161924" y="123825"/>
            <a:ext cx="8829675" cy="4867275"/>
          </a:xfrm>
        </p:spPr>
        <p:txBody>
          <a:bodyPr/>
          <a:lstStyle/>
          <a:p>
            <a:pPr marL="146050" lvl="0" indent="0">
              <a:lnSpc>
                <a:spcPct val="100000"/>
              </a:lnSpc>
              <a:buNone/>
            </a:pPr>
            <a:r>
              <a:rPr lang="ru-RU" sz="1600" i="1" dirty="0" smtClean="0"/>
              <a:t>6. Мероприятия </a:t>
            </a:r>
            <a:r>
              <a:rPr lang="ru-RU" sz="1600" i="1" dirty="0"/>
              <a:t>по поддержанию проходимости дыхательных путей:</a:t>
            </a:r>
          </a:p>
          <a:p>
            <a:pPr lvl="0">
              <a:lnSpc>
                <a:spcPct val="100000"/>
              </a:lnSpc>
            </a:pPr>
            <a:r>
              <a:rPr lang="ru-RU" sz="1600" dirty="0"/>
              <a:t>придание устойчивого бокового положения;</a:t>
            </a:r>
          </a:p>
          <a:p>
            <a:pPr lvl="0">
              <a:lnSpc>
                <a:spcPct val="100000"/>
              </a:lnSpc>
            </a:pPr>
            <a:r>
              <a:rPr lang="ru-RU" sz="1600" dirty="0"/>
              <a:t>запрокидывание головы с подъёмом подбородка;</a:t>
            </a:r>
          </a:p>
          <a:p>
            <a:pPr lvl="0">
              <a:lnSpc>
                <a:spcPct val="100000"/>
              </a:lnSpc>
            </a:pPr>
            <a:r>
              <a:rPr lang="ru-RU" sz="1600" dirty="0"/>
              <a:t>выдвижение нижней челюсти.</a:t>
            </a:r>
          </a:p>
          <a:p>
            <a:pPr marL="146050" lvl="0" indent="0">
              <a:lnSpc>
                <a:spcPct val="100000"/>
              </a:lnSpc>
              <a:buNone/>
            </a:pPr>
            <a:r>
              <a:rPr lang="ru-RU" sz="1600" i="1" dirty="0" smtClean="0"/>
              <a:t>7. Мероприятия </a:t>
            </a:r>
            <a:r>
              <a:rPr lang="ru-RU" sz="1600" i="1" dirty="0"/>
              <a:t>по обзорному осмотру пострадавшего и временной остановке наружного кровотечения:</a:t>
            </a:r>
          </a:p>
          <a:p>
            <a:pPr lvl="0">
              <a:lnSpc>
                <a:spcPct val="100000"/>
              </a:lnSpc>
            </a:pPr>
            <a:r>
              <a:rPr lang="ru-RU" sz="1600" dirty="0"/>
              <a:t>обзорный осмотр пострадавшего на наличие кровотечений;</a:t>
            </a:r>
          </a:p>
          <a:p>
            <a:pPr lvl="0">
              <a:lnSpc>
                <a:spcPct val="100000"/>
              </a:lnSpc>
            </a:pPr>
            <a:r>
              <a:rPr lang="ru-RU" sz="1600" dirty="0"/>
              <a:t>пальцевое прижатие артерии;</a:t>
            </a:r>
          </a:p>
          <a:p>
            <a:pPr lvl="0">
              <a:lnSpc>
                <a:spcPct val="100000"/>
              </a:lnSpc>
            </a:pPr>
            <a:r>
              <a:rPr lang="ru-RU" sz="1600" dirty="0"/>
              <a:t>наложение жгута;</a:t>
            </a:r>
          </a:p>
          <a:p>
            <a:pPr lvl="0">
              <a:lnSpc>
                <a:spcPct val="100000"/>
              </a:lnSpc>
            </a:pPr>
            <a:r>
              <a:rPr lang="ru-RU" sz="1600" dirty="0"/>
              <a:t>максимальное сгибание конечности в суставе;</a:t>
            </a:r>
          </a:p>
          <a:p>
            <a:pPr lvl="0">
              <a:lnSpc>
                <a:spcPct val="100000"/>
              </a:lnSpc>
            </a:pPr>
            <a:r>
              <a:rPr lang="ru-RU" sz="1600" dirty="0"/>
              <a:t>прямое давление на рану;</a:t>
            </a:r>
          </a:p>
          <a:p>
            <a:pPr lvl="0">
              <a:lnSpc>
                <a:spcPct val="100000"/>
              </a:lnSpc>
            </a:pPr>
            <a:r>
              <a:rPr lang="ru-RU" sz="1600" dirty="0"/>
              <a:t>наложение давящей повязки.</a:t>
            </a:r>
          </a:p>
          <a:p>
            <a:endParaRPr lang="ru-RU" dirty="0"/>
          </a:p>
        </p:txBody>
      </p:sp>
    </p:spTree>
    <p:extLst>
      <p:ext uri="{BB962C8B-B14F-4D97-AF65-F5344CB8AC3E}">
        <p14:creationId xmlns:p14="http://schemas.microsoft.com/office/powerpoint/2010/main" val="142782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7</a:t>
            </a:fld>
            <a:endParaRPr lang="ru" sz="1400">
              <a:solidFill>
                <a:srgbClr val="000000"/>
              </a:solidFill>
            </a:endParaRPr>
          </a:p>
        </p:txBody>
      </p:sp>
      <p:sp>
        <p:nvSpPr>
          <p:cNvPr id="4" name="Текст 3"/>
          <p:cNvSpPr>
            <a:spLocks noGrp="1"/>
          </p:cNvSpPr>
          <p:nvPr>
            <p:ph type="body" idx="1"/>
          </p:nvPr>
        </p:nvSpPr>
        <p:spPr>
          <a:xfrm>
            <a:off x="133350" y="152399"/>
            <a:ext cx="8858250" cy="4810125"/>
          </a:xfrm>
        </p:spPr>
        <p:txBody>
          <a:bodyPr/>
          <a:lstStyle/>
          <a:p>
            <a:pPr marL="146050" lvl="0" indent="0">
              <a:lnSpc>
                <a:spcPct val="100000"/>
              </a:lnSpc>
              <a:spcBef>
                <a:spcPts val="0"/>
              </a:spcBef>
              <a:buNone/>
            </a:pPr>
            <a:r>
              <a:rPr lang="ru-RU" sz="1400" i="1" dirty="0" smtClean="0"/>
              <a:t>8. Мероприятия </a:t>
            </a:r>
            <a:r>
              <a:rPr lang="ru-RU" sz="1400" i="1" dirty="0"/>
              <a:t>по подробному осмотру пострадавшего в целях выявления признаков травм, отравлений и других состояний, угрожающих его жизни и здоровью, и по </a:t>
            </a:r>
            <a:r>
              <a:rPr lang="ru-RU" sz="1400" i="1" dirty="0" smtClean="0"/>
              <a:t>                                         оказанию </a:t>
            </a:r>
            <a:r>
              <a:rPr lang="ru-RU" sz="1400" i="1" dirty="0"/>
              <a:t>первой помощи в случае выявления указанных состояний:</a:t>
            </a:r>
          </a:p>
          <a:p>
            <a:pPr lvl="0">
              <a:lnSpc>
                <a:spcPct val="100000"/>
              </a:lnSpc>
              <a:spcBef>
                <a:spcPts val="0"/>
              </a:spcBef>
            </a:pPr>
            <a:r>
              <a:rPr lang="ru-RU" sz="1400" dirty="0"/>
              <a:t>проведение осмотра головы;</a:t>
            </a:r>
          </a:p>
          <a:p>
            <a:pPr lvl="0">
              <a:lnSpc>
                <a:spcPct val="100000"/>
              </a:lnSpc>
              <a:spcBef>
                <a:spcPts val="0"/>
              </a:spcBef>
            </a:pPr>
            <a:r>
              <a:rPr lang="ru-RU" sz="1400" dirty="0"/>
              <a:t>проведение осмотра шеи;</a:t>
            </a:r>
          </a:p>
          <a:p>
            <a:pPr lvl="0">
              <a:lnSpc>
                <a:spcPct val="100000"/>
              </a:lnSpc>
              <a:spcBef>
                <a:spcPts val="0"/>
              </a:spcBef>
            </a:pPr>
            <a:r>
              <a:rPr lang="ru-RU" sz="1400" dirty="0"/>
              <a:t>проведение осмотра груди;</a:t>
            </a:r>
          </a:p>
          <a:p>
            <a:pPr lvl="0">
              <a:lnSpc>
                <a:spcPct val="100000"/>
              </a:lnSpc>
              <a:spcBef>
                <a:spcPts val="0"/>
              </a:spcBef>
            </a:pPr>
            <a:r>
              <a:rPr lang="ru-RU" sz="1400" dirty="0"/>
              <a:t>проведение осмотра спины;</a:t>
            </a:r>
          </a:p>
          <a:p>
            <a:pPr lvl="0">
              <a:lnSpc>
                <a:spcPct val="100000"/>
              </a:lnSpc>
              <a:spcBef>
                <a:spcPts val="0"/>
              </a:spcBef>
            </a:pPr>
            <a:r>
              <a:rPr lang="ru-RU" sz="1400" dirty="0"/>
              <a:t>проведение осмотра живота и таза;</a:t>
            </a:r>
          </a:p>
          <a:p>
            <a:pPr lvl="0">
              <a:lnSpc>
                <a:spcPct val="100000"/>
              </a:lnSpc>
              <a:spcBef>
                <a:spcPts val="0"/>
              </a:spcBef>
            </a:pPr>
            <a:r>
              <a:rPr lang="ru-RU" sz="1400" dirty="0"/>
              <a:t>проведение осмотра конечностей;</a:t>
            </a:r>
          </a:p>
          <a:p>
            <a:pPr lvl="0">
              <a:lnSpc>
                <a:spcPct val="100000"/>
              </a:lnSpc>
              <a:spcBef>
                <a:spcPts val="0"/>
              </a:spcBef>
            </a:pPr>
            <a:r>
              <a:rPr lang="ru-RU" sz="1400" dirty="0"/>
              <a:t>наложение повязок при травмах различных областей тела, в том числе </a:t>
            </a:r>
            <a:r>
              <a:rPr lang="ru-RU" sz="1400" dirty="0" err="1"/>
              <a:t>окклюзионной</a:t>
            </a:r>
            <a:r>
              <a:rPr lang="ru-RU" sz="1400" dirty="0"/>
              <a:t> (герметизирующей) при ранении грудной клетки;</a:t>
            </a:r>
          </a:p>
          <a:p>
            <a:pPr lvl="0">
              <a:lnSpc>
                <a:spcPct val="100000"/>
              </a:lnSpc>
              <a:spcBef>
                <a:spcPts val="0"/>
              </a:spcBef>
            </a:pPr>
            <a:r>
              <a:rPr lang="ru-RU" sz="1400" dirty="0"/>
              <a:t>проведение иммобилизации (с помощью подручных средств, </a:t>
            </a:r>
            <a:r>
              <a:rPr lang="ru-RU" sz="1400" dirty="0" err="1"/>
              <a:t>аутоиммобилизация</a:t>
            </a:r>
            <a:r>
              <a:rPr lang="ru-RU" sz="1400" dirty="0"/>
              <a:t>, с использованием изделий медицинского </a:t>
            </a:r>
            <a:r>
              <a:rPr lang="ru-RU" sz="1400" dirty="0" smtClean="0"/>
              <a:t>назначения);</a:t>
            </a:r>
            <a:endParaRPr lang="ru-RU" sz="1400" dirty="0"/>
          </a:p>
          <a:p>
            <a:pPr lvl="0">
              <a:lnSpc>
                <a:spcPct val="100000"/>
              </a:lnSpc>
              <a:spcBef>
                <a:spcPts val="0"/>
              </a:spcBef>
            </a:pPr>
            <a:r>
              <a:rPr lang="ru-RU" sz="1400" dirty="0"/>
              <a:t>фиксация шейного отдела позвоночника (вручную, подручными средствами, с использованием изделий медицинского </a:t>
            </a:r>
            <a:r>
              <a:rPr lang="ru-RU" sz="1400" dirty="0" smtClean="0"/>
              <a:t>назначения);</a:t>
            </a:r>
            <a:endParaRPr lang="ru-RU" sz="1400" dirty="0"/>
          </a:p>
          <a:p>
            <a:pPr lvl="0">
              <a:lnSpc>
                <a:spcPct val="100000"/>
              </a:lnSpc>
              <a:spcBef>
                <a:spcPts val="0"/>
              </a:spcBef>
            </a:pPr>
            <a:r>
              <a:rPr lang="ru-RU" sz="1400" dirty="0"/>
              <a:t>прекращение воздействия опасных химических веществ на пострадавшего (промывание желудка путём приёма воды и вызывания рвоты, удаление с повреждённой поверхности и промывание повреждённой поверхности проточной водой);</a:t>
            </a:r>
          </a:p>
          <a:p>
            <a:pPr lvl="0">
              <a:lnSpc>
                <a:spcPct val="100000"/>
              </a:lnSpc>
              <a:spcBef>
                <a:spcPts val="0"/>
              </a:spcBef>
            </a:pPr>
            <a:r>
              <a:rPr lang="ru-RU" sz="1400" dirty="0"/>
              <a:t>местное охлаждение при травмах, термических ожогах и иных воздействиях высоких температур или теплового излучения;</a:t>
            </a:r>
          </a:p>
          <a:p>
            <a:pPr lvl="0">
              <a:lnSpc>
                <a:spcPct val="100000"/>
              </a:lnSpc>
              <a:spcBef>
                <a:spcPts val="0"/>
              </a:spcBef>
            </a:pPr>
            <a:r>
              <a:rPr lang="ru-RU" sz="1400" dirty="0"/>
              <a:t>термоизоляция при отморожениях и других эффектах воздействия низких температур.</a:t>
            </a:r>
          </a:p>
          <a:p>
            <a:pPr marL="146050" indent="0">
              <a:spcBef>
                <a:spcPts val="0"/>
              </a:spcBef>
              <a:buNone/>
            </a:pPr>
            <a:endParaRPr lang="ru-RU" sz="1400" dirty="0"/>
          </a:p>
        </p:txBody>
      </p:sp>
    </p:spTree>
    <p:extLst>
      <p:ext uri="{BB962C8B-B14F-4D97-AF65-F5344CB8AC3E}">
        <p14:creationId xmlns:p14="http://schemas.microsoft.com/office/powerpoint/2010/main" val="44175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8</a:t>
            </a:fld>
            <a:endParaRPr lang="ru" sz="1400">
              <a:solidFill>
                <a:srgbClr val="000000"/>
              </a:solidFill>
            </a:endParaRPr>
          </a:p>
        </p:txBody>
      </p:sp>
      <p:sp>
        <p:nvSpPr>
          <p:cNvPr id="4" name="Текст 3"/>
          <p:cNvSpPr>
            <a:spLocks noGrp="1"/>
          </p:cNvSpPr>
          <p:nvPr>
            <p:ph type="body" idx="1"/>
          </p:nvPr>
        </p:nvSpPr>
        <p:spPr>
          <a:xfrm>
            <a:off x="192195" y="380480"/>
            <a:ext cx="8264400" cy="3750300"/>
          </a:xfrm>
        </p:spPr>
        <p:txBody>
          <a:bodyPr/>
          <a:lstStyle/>
          <a:p>
            <a:pPr marL="146050" lvl="0" indent="0">
              <a:buNone/>
            </a:pPr>
            <a:r>
              <a:rPr lang="ru-RU" i="1" dirty="0" smtClean="0"/>
              <a:t>9. Придание </a:t>
            </a:r>
            <a:r>
              <a:rPr lang="ru-RU" i="1" dirty="0"/>
              <a:t>пострадавшему оптимального положения </a:t>
            </a:r>
            <a:r>
              <a:rPr lang="ru-RU" i="1" dirty="0" smtClean="0"/>
              <a:t>тела.</a:t>
            </a:r>
          </a:p>
          <a:p>
            <a:pPr marL="146050" lvl="0" indent="0">
              <a:buNone/>
            </a:pPr>
            <a:r>
              <a:rPr lang="ru-RU" i="1" dirty="0" smtClean="0"/>
              <a:t>10. Контроль </a:t>
            </a:r>
            <a:r>
              <a:rPr lang="ru-RU" i="1" dirty="0"/>
              <a:t>состояния пострадавшего (сознание, дыхание, кровообращение) и оказание психологической поддержки.</a:t>
            </a:r>
          </a:p>
          <a:p>
            <a:pPr marL="2889250" lvl="6" indent="0">
              <a:buNone/>
            </a:pPr>
            <a:r>
              <a:rPr lang="ru-RU" i="1" dirty="0" smtClean="0"/>
              <a:t>11. Передача </a:t>
            </a:r>
            <a:r>
              <a:rPr lang="ru-RU" i="1" dirty="0"/>
              <a:t>пострадавшего бригаде скорой медицинской помощи, другим специальным службам, сотрудники которых обязаны оказывать первую </a:t>
            </a:r>
            <a:r>
              <a:rPr lang="ru-RU" i="1" dirty="0" smtClean="0"/>
              <a:t>помощь.</a:t>
            </a:r>
            <a:endParaRPr lang="ru-RU" i="1" dirty="0"/>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18" y="2060121"/>
            <a:ext cx="2697957" cy="3083379"/>
          </a:xfrm>
          <a:prstGeom prst="rect">
            <a:avLst/>
          </a:prstGeom>
        </p:spPr>
      </p:pic>
    </p:spTree>
    <p:extLst>
      <p:ext uri="{BB962C8B-B14F-4D97-AF65-F5344CB8AC3E}">
        <p14:creationId xmlns:p14="http://schemas.microsoft.com/office/powerpoint/2010/main" val="425072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Второй учебный вопрос</a:t>
            </a:r>
            <a:endParaRPr lang="ru-RU" dirty="0"/>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9</a:t>
            </a:fld>
            <a:endParaRPr lang="ru" sz="1400">
              <a:solidFill>
                <a:srgbClr val="000000"/>
              </a:solidFill>
            </a:endParaRPr>
          </a:p>
        </p:txBody>
      </p:sp>
      <p:sp>
        <p:nvSpPr>
          <p:cNvPr id="4" name="Текст 3"/>
          <p:cNvSpPr>
            <a:spLocks noGrp="1"/>
          </p:cNvSpPr>
          <p:nvPr>
            <p:ph type="body" idx="1"/>
          </p:nvPr>
        </p:nvSpPr>
        <p:spPr>
          <a:xfrm>
            <a:off x="439845" y="1457324"/>
            <a:ext cx="8264400" cy="3359255"/>
          </a:xfrm>
        </p:spPr>
        <p:txBody>
          <a:bodyPr/>
          <a:lstStyle/>
          <a:p>
            <a:pPr marL="146050" lvl="0" indent="0" algn="ctr">
              <a:buNone/>
            </a:pPr>
            <a:r>
              <a:rPr lang="ru-RU" b="1" i="1" dirty="0"/>
              <a:t>Приемы и способы остановки кровотечения и наложения повязок на рану</a:t>
            </a:r>
          </a:p>
          <a:p>
            <a:endParaRPr lang="ru-RU" dirty="0"/>
          </a:p>
        </p:txBody>
      </p:sp>
    </p:spTree>
    <p:extLst>
      <p:ext uri="{BB962C8B-B14F-4D97-AF65-F5344CB8AC3E}">
        <p14:creationId xmlns:p14="http://schemas.microsoft.com/office/powerpoint/2010/main" val="3861802760"/>
      </p:ext>
    </p:extLst>
  </p:cSld>
  <p:clrMapOvr>
    <a:masterClrMapping/>
  </p:clrMapOvr>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3384</Words>
  <Application>Microsoft Office PowerPoint</Application>
  <PresentationFormat>Экран (16:9)</PresentationFormat>
  <Paragraphs>214</Paragraphs>
  <Slides>41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White</vt:lpstr>
      <vt:lpstr>Тема 4 «Порядок оказания первой помощи пострадавшим и транспортировка их в безопасное место»</vt:lpstr>
      <vt:lpstr>Первый учебный вопрос </vt:lpstr>
      <vt:lpstr>Перечень состояний, при которых оказывается первая помощь</vt:lpstr>
      <vt:lpstr>Перечень мероприятий по оказанию первой помощи</vt:lpstr>
      <vt:lpstr>Презентация PowerPoint</vt:lpstr>
      <vt:lpstr>Презентация PowerPoint</vt:lpstr>
      <vt:lpstr>Презентация PowerPoint</vt:lpstr>
      <vt:lpstr>Презентация PowerPoint</vt:lpstr>
      <vt:lpstr>Второй учебный вопрос</vt:lpstr>
      <vt:lpstr>Капиллярное кровотечение</vt:lpstr>
      <vt:lpstr>Артериальное кровотечение </vt:lpstr>
      <vt:lpstr>Наложение жгута (закрутки)</vt:lpstr>
      <vt:lpstr>Остановка кровотечения путем сгибания конечностей</vt:lpstr>
      <vt:lpstr>Венозное кровотечение </vt:lpstr>
      <vt:lpstr>Правила и приемы наложения повязок</vt:lpstr>
      <vt:lpstr>Презентация PowerPoint</vt:lpstr>
      <vt:lpstr>Третий учебный вопрос </vt:lpstr>
      <vt:lpstr>Переломы </vt:lpstr>
      <vt:lpstr>Ожоги </vt:lpstr>
      <vt:lpstr>Презентация PowerPoint</vt:lpstr>
      <vt:lpstr>Шок </vt:lpstr>
      <vt:lpstr>Обморок </vt:lpstr>
      <vt:lpstr>Поражение током </vt:lpstr>
      <vt:lpstr>Четвертый учебный вопрос </vt:lpstr>
      <vt:lpstr>Презентация PowerPoint</vt:lpstr>
      <vt:lpstr>Пакет ИПП-8 (ИПП-9, ИПП-10, ИПП-11)</vt:lpstr>
      <vt:lpstr>Помощь пораженному отравляющими веществами нервно- паралитического действия</vt:lpstr>
      <vt:lpstr>Помощь пораженному отравляющими веществами кожно-нарывного действия</vt:lpstr>
      <vt:lpstr>Помощь пораженному отравляющими веществами общеядовитого действия</vt:lpstr>
      <vt:lpstr>Помощь пораженному отравляющими веществами удушающего действия</vt:lpstr>
      <vt:lpstr>Пятый учебный вопрос </vt:lpstr>
      <vt:lpstr>Презентация PowerPoint</vt:lpstr>
      <vt:lpstr>Второй способ проведения искусственного дыхания (по способу Сильвестра)</vt:lpstr>
      <vt:lpstr>Шестой учебный вопрос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dc:title>
  <dc:creator>260-2ПК</dc:creator>
  <cp:lastModifiedBy>260-2ПК</cp:lastModifiedBy>
  <cp:revision>29</cp:revision>
  <dcterms:modified xsi:type="dcterms:W3CDTF">2024-05-27T06:25:40Z</dcterms:modified>
</cp:coreProperties>
</file>